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74" r:id="rId5"/>
    <p:sldId id="259" r:id="rId6"/>
    <p:sldId id="261" r:id="rId7"/>
    <p:sldId id="262" r:id="rId8"/>
    <p:sldId id="263" r:id="rId9"/>
    <p:sldId id="260" r:id="rId10"/>
    <p:sldId id="272" r:id="rId11"/>
    <p:sldId id="269" r:id="rId12"/>
    <p:sldId id="264" r:id="rId13"/>
    <p:sldId id="265" r:id="rId14"/>
    <p:sldId id="266" r:id="rId15"/>
    <p:sldId id="268" r:id="rId16"/>
    <p:sldId id="270" r:id="rId17"/>
    <p:sldId id="275" r:id="rId18"/>
    <p:sldId id="267" r:id="rId19"/>
    <p:sldId id="271" r:id="rId20"/>
    <p:sldId id="277" r:id="rId21"/>
    <p:sldId id="276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85" autoAdjust="0"/>
    <p:restoredTop sz="94660"/>
  </p:normalViewPr>
  <p:slideViewPr>
    <p:cSldViewPr>
      <p:cViewPr varScale="1">
        <p:scale>
          <a:sx n="67" d="100"/>
          <a:sy n="67" d="100"/>
        </p:scale>
        <p:origin x="-8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Группа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Полилиния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Полилиния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1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AB6061A-B765-4037-92A3-6F78B9F05B00}" type="datetimeFigureOut">
              <a:rPr lang="ru-RU"/>
              <a:pPr>
                <a:defRPr/>
              </a:pPr>
              <a:t>19.01.2011</a:t>
            </a:fld>
            <a:endParaRPr lang="ru-RU"/>
          </a:p>
        </p:txBody>
      </p:sp>
      <p:sp>
        <p:nvSpPr>
          <p:cNvPr id="12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ECC0CA0-AE26-464A-B6E0-EADC1899B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1C8F1-5550-4FF5-B529-C5CBC67EC0D7}" type="datetimeFigureOut">
              <a:rPr lang="ru-RU"/>
              <a:pPr>
                <a:defRPr/>
              </a:pPr>
              <a:t>19.01.2011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877246-1A2A-4856-A26B-A6C02CAF16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4B123-379B-4E14-9401-C3F66D1CDD84}" type="datetimeFigureOut">
              <a:rPr lang="ru-RU"/>
              <a:pPr>
                <a:defRPr/>
              </a:pPr>
              <a:t>19.01.2011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D5856-A134-4BAF-91E9-8EBC901B69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C4BE9-3D4A-42AE-B2A1-6F9818362910}" type="datetimeFigureOut">
              <a:rPr lang="ru-RU"/>
              <a:pPr>
                <a:defRPr/>
              </a:pPr>
              <a:t>19.01.2011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C5CC9-E121-473D-B4AD-AE540740CD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шивка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Нашивка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3E84441-9C1A-43CA-A00B-97530ED1BB29}" type="datetimeFigureOut">
              <a:rPr lang="ru-RU"/>
              <a:pPr>
                <a:defRPr/>
              </a:pPr>
              <a:t>19.01.2011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2B5F548-FABD-455B-ACC4-B089EA1137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3E0D435-5EF4-4E52-B629-734B701DE827}" type="datetimeFigureOut">
              <a:rPr lang="ru-RU"/>
              <a:pPr>
                <a:defRPr/>
              </a:pPr>
              <a:t>19.01.2011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0B1280D-6CA5-428A-8710-BFF2EAE849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D819179-585C-4799-9977-62CCAD24FEE0}" type="datetimeFigureOut">
              <a:rPr lang="ru-RU"/>
              <a:pPr>
                <a:defRPr/>
              </a:pPr>
              <a:t>19.01.2011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DA16A6D-57AB-4EB3-93C8-3D5026B924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407EE4C-E028-4598-AA03-E20CA10A1BCE}" type="datetimeFigureOut">
              <a:rPr lang="ru-RU"/>
              <a:pPr>
                <a:defRPr/>
              </a:pPr>
              <a:t>19.01.2011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059EB94-2858-4CA2-BB2D-0A1B161274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92D089-D100-4A84-A092-95398D3A2A28}" type="datetimeFigureOut">
              <a:rPr lang="ru-RU"/>
              <a:pPr>
                <a:defRPr/>
              </a:pPr>
              <a:t>19.01.2011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11E05-A8FF-4487-A2D4-002F39DDC7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F8CC6C3-7E6F-401F-A574-4F5F0F1F6A34}" type="datetimeFigureOut">
              <a:rPr lang="ru-RU"/>
              <a:pPr>
                <a:defRPr/>
              </a:pPr>
              <a:t>19.01.2011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367E7B7-382C-4D1B-8FCA-F7276FE731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Полилиния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Нашивка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Нашивка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531E3F7-5671-4E78-8D23-EF7E32478F9F}" type="datetimeFigureOut">
              <a:rPr lang="ru-RU"/>
              <a:pPr>
                <a:defRPr/>
              </a:pPr>
              <a:t>19.01.2011</a:t>
            </a:fld>
            <a:endParaRPr lang="ru-RU"/>
          </a:p>
        </p:txBody>
      </p:sp>
      <p:sp>
        <p:nvSpPr>
          <p:cNvPr id="1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6F6B4F1-EBBC-49F8-B613-F493E74F25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FB4F11ED-0E7E-41A3-9591-18CB13B27022}" type="datetimeFigureOut">
              <a:rPr lang="ru-RU"/>
              <a:pPr>
                <a:defRPr/>
              </a:pPr>
              <a:t>19.01.2011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2F2F0A91-4086-42E0-AC2F-E19D351E1A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0" r:id="rId2"/>
    <p:sldLayoutId id="2147483745" r:id="rId3"/>
    <p:sldLayoutId id="2147483746" r:id="rId4"/>
    <p:sldLayoutId id="2147483747" r:id="rId5"/>
    <p:sldLayoutId id="2147483748" r:id="rId6"/>
    <p:sldLayoutId id="2147483741" r:id="rId7"/>
    <p:sldLayoutId id="2147483749" r:id="rId8"/>
    <p:sldLayoutId id="2147483750" r:id="rId9"/>
    <p:sldLayoutId id="2147483742" r:id="rId10"/>
    <p:sldLayoutId id="214748374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685800" y="1752600"/>
            <a:ext cx="7772400" cy="1830388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Организация файл-сервера</a:t>
            </a:r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 eaLnBrk="1" hangingPunct="1">
              <a:lnSpc>
                <a:spcPct val="90000"/>
              </a:lnSpc>
            </a:pPr>
            <a:r>
              <a:rPr lang="ru-RU" sz="2500" smtClean="0"/>
              <a:t>Шулаков Владимир Николаевич</a:t>
            </a:r>
          </a:p>
          <a:p>
            <a:pPr marR="0" eaLnBrk="1" hangingPunct="1">
              <a:lnSpc>
                <a:spcPct val="90000"/>
              </a:lnSpc>
            </a:pPr>
            <a:r>
              <a:rPr lang="ru-RU" sz="2500" smtClean="0"/>
              <a:t>МОУ «Нежинский лицей </a:t>
            </a:r>
            <a:br>
              <a:rPr lang="ru-RU" sz="2500" smtClean="0"/>
            </a:br>
            <a:r>
              <a:rPr lang="ru-RU" sz="2500" smtClean="0"/>
              <a:t>Оренбургского района»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ru-RU" smtClean="0"/>
              <a:t>Настраиваем общий доступ</a:t>
            </a:r>
          </a:p>
        </p:txBody>
      </p:sp>
      <p:pic>
        <p:nvPicPr>
          <p:cNvPr id="22530" name="Picture 4" descr="Свойства Шар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988" y="2030413"/>
            <a:ext cx="7426325" cy="482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Заголовок 2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5425" y="268288"/>
            <a:ext cx="8467725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Содержимое 1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623888" indent="-514350" eaLnBrk="1" hangingPunct="1">
              <a:lnSpc>
                <a:spcPct val="80000"/>
              </a:lnSpc>
              <a:buFont typeface="Lucida Sans Unicode" pitchFamily="34" charset="0"/>
              <a:buAutoNum type="arabicPeriod"/>
            </a:pPr>
            <a:r>
              <a:rPr lang="ru-RU" sz="2500" smtClean="0">
                <a:latin typeface="Times New Roman" pitchFamily="18" charset="0"/>
                <a:cs typeface="Times New Roman" pitchFamily="18" charset="0"/>
              </a:rPr>
              <a:t>Включаем все остальные компьютеры, подсоединяем их к сети.</a:t>
            </a:r>
          </a:p>
          <a:p>
            <a:pPr marL="623888" indent="-514350" eaLnBrk="1" hangingPunct="1">
              <a:lnSpc>
                <a:spcPct val="80000"/>
              </a:lnSpc>
              <a:buFont typeface="Lucida Sans Unicode" pitchFamily="34" charset="0"/>
              <a:buAutoNum type="arabicPeriod"/>
            </a:pPr>
            <a:endParaRPr lang="ru-RU" sz="2500" smtClean="0">
              <a:latin typeface="Times New Roman" pitchFamily="18" charset="0"/>
              <a:cs typeface="Times New Roman" pitchFamily="18" charset="0"/>
            </a:endParaRPr>
          </a:p>
          <a:p>
            <a:pPr marL="623888" indent="-514350" eaLnBrk="1" hangingPunct="1">
              <a:lnSpc>
                <a:spcPct val="80000"/>
              </a:lnSpc>
              <a:buFont typeface="Lucida Sans Unicode" pitchFamily="34" charset="0"/>
              <a:buAutoNum type="arabicPeriod"/>
            </a:pPr>
            <a:r>
              <a:rPr lang="ru-RU" sz="2500" smtClean="0">
                <a:latin typeface="Times New Roman" pitchFamily="18" charset="0"/>
                <a:cs typeface="Times New Roman" pitchFamily="18" charset="0"/>
              </a:rPr>
              <a:t>На каждом из них проделываем следующую процедуру:</a:t>
            </a:r>
          </a:p>
          <a:p>
            <a:pPr marL="879475" lvl="1" indent="-514350" eaLnBrk="1" hangingPunct="1">
              <a:lnSpc>
                <a:spcPct val="80000"/>
              </a:lnSpc>
              <a:buFont typeface="Courier New" pitchFamily="49" charset="0"/>
              <a:buChar char="o"/>
            </a:pPr>
            <a:r>
              <a:rPr lang="ru-RU" sz="2500" smtClean="0">
                <a:latin typeface="Times New Roman" pitchFamily="18" charset="0"/>
                <a:cs typeface="Times New Roman" pitchFamily="18" charset="0"/>
              </a:rPr>
              <a:t>Пуск - Панель управления – Мастер настройки сети.</a:t>
            </a:r>
          </a:p>
          <a:p>
            <a:pPr marL="879475" lvl="1" indent="-514350" eaLnBrk="1" hangingPunct="1">
              <a:lnSpc>
                <a:spcPct val="80000"/>
              </a:lnSpc>
              <a:buFont typeface="Courier New" pitchFamily="49" charset="0"/>
              <a:buChar char="o"/>
            </a:pPr>
            <a:r>
              <a:rPr lang="ru-RU" sz="2500" smtClean="0">
                <a:latin typeface="Times New Roman" pitchFamily="18" charset="0"/>
                <a:cs typeface="Times New Roman" pitchFamily="18" charset="0"/>
              </a:rPr>
              <a:t>В Мастере прописываем уникальные имена компьютеров (</a:t>
            </a:r>
            <a:r>
              <a:rPr lang="en-US" sz="2500" i="1" smtClean="0">
                <a:latin typeface="Times New Roman" pitchFamily="18" charset="0"/>
                <a:cs typeface="Times New Roman" pitchFamily="18" charset="0"/>
              </a:rPr>
              <a:t>Server, User1, User2…</a:t>
            </a:r>
            <a:r>
              <a:rPr lang="en-US" sz="250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500" smtClean="0">
                <a:latin typeface="Times New Roman" pitchFamily="18" charset="0"/>
                <a:cs typeface="Times New Roman" pitchFamily="18" charset="0"/>
              </a:rPr>
              <a:t>единую для всех рабочую группу (</a:t>
            </a:r>
            <a:r>
              <a:rPr lang="ru-RU" sz="2500" i="1" smtClean="0">
                <a:latin typeface="Times New Roman" pitchFamily="18" charset="0"/>
                <a:cs typeface="Times New Roman" pitchFamily="18" charset="0"/>
              </a:rPr>
              <a:t>например </a:t>
            </a:r>
            <a:r>
              <a:rPr lang="en-US" sz="2500" i="1" smtClean="0">
                <a:latin typeface="Times New Roman" pitchFamily="18" charset="0"/>
                <a:cs typeface="Times New Roman" pitchFamily="18" charset="0"/>
              </a:rPr>
              <a:t>WORK</a:t>
            </a:r>
            <a:r>
              <a:rPr lang="en-US" sz="250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500" smtClean="0">
                <a:latin typeface="Times New Roman" pitchFamily="18" charset="0"/>
                <a:cs typeface="Times New Roman" pitchFamily="18" charset="0"/>
              </a:rPr>
              <a:t> и включаем Общий доступ к файлам и папкам</a:t>
            </a:r>
          </a:p>
          <a:p>
            <a:pPr marL="879475" lvl="1" indent="-514350" eaLnBrk="1" hangingPunct="1">
              <a:lnSpc>
                <a:spcPct val="80000"/>
              </a:lnSpc>
              <a:buFont typeface="Courier New" pitchFamily="49" charset="0"/>
              <a:buChar char="o"/>
            </a:pPr>
            <a:endParaRPr lang="ru-RU" sz="2500" smtClean="0">
              <a:latin typeface="Times New Roman" pitchFamily="18" charset="0"/>
              <a:cs typeface="Times New Roman" pitchFamily="18" charset="0"/>
            </a:endParaRPr>
          </a:p>
          <a:p>
            <a:pPr marL="623888" indent="-514350" eaLnBrk="1" hangingPunct="1">
              <a:lnSpc>
                <a:spcPct val="80000"/>
              </a:lnSpc>
              <a:buFont typeface="Courier New" pitchFamily="49" charset="0"/>
              <a:buAutoNum type="arabicPeriod"/>
            </a:pPr>
            <a:r>
              <a:rPr lang="ru-RU" sz="2500" smtClean="0">
                <a:latin typeface="Times New Roman" pitchFamily="18" charset="0"/>
                <a:cs typeface="Times New Roman" pitchFamily="18" charset="0"/>
              </a:rPr>
              <a:t>Создаем сетевой диск для сервера:</a:t>
            </a:r>
          </a:p>
          <a:p>
            <a:pPr marL="623888" indent="-514350" eaLnBrk="1" hangingPunct="1">
              <a:lnSpc>
                <a:spcPct val="80000"/>
              </a:lnSpc>
              <a:buFont typeface="Lucida Sans Unicode" pitchFamily="34" charset="0"/>
              <a:buNone/>
            </a:pPr>
            <a:r>
              <a:rPr lang="ru-RU" sz="2500" smtClean="0">
                <a:latin typeface="Times New Roman" pitchFamily="18" charset="0"/>
                <a:cs typeface="Times New Roman" pitchFamily="18" charset="0"/>
              </a:rPr>
              <a:t>	Мой компьютер – Подключить сетевой диск – Выбираем букву диска (</a:t>
            </a:r>
            <a:r>
              <a:rPr lang="en-US" sz="2500" smtClean="0">
                <a:latin typeface="Times New Roman" pitchFamily="18" charset="0"/>
                <a:cs typeface="Times New Roman" pitchFamily="18" charset="0"/>
              </a:rPr>
              <a:t>K:</a:t>
            </a:r>
            <a:r>
              <a:rPr lang="ru-RU" sz="2500" smtClean="0">
                <a:latin typeface="Times New Roman" pitchFamily="18" charset="0"/>
                <a:cs typeface="Times New Roman" pitchFamily="18" charset="0"/>
              </a:rPr>
              <a:t>), вводим путь 							 </a:t>
            </a:r>
            <a:r>
              <a:rPr lang="en-US" sz="2500" smtClean="0">
                <a:latin typeface="Times New Roman" pitchFamily="18" charset="0"/>
                <a:cs typeface="Times New Roman" pitchFamily="18" charset="0"/>
              </a:rPr>
              <a:t>\\server\shara\</a:t>
            </a:r>
            <a:endParaRPr lang="ru-RU" sz="2500" i="1" smtClean="0">
              <a:latin typeface="Times New Roman" pitchFamily="18" charset="0"/>
              <a:cs typeface="Times New Roman" pitchFamily="18" charset="0"/>
            </a:endParaRPr>
          </a:p>
          <a:p>
            <a:pPr marL="623888" indent="-514350" algn="r" eaLnBrk="1" hangingPunct="1">
              <a:lnSpc>
                <a:spcPct val="80000"/>
              </a:lnSpc>
              <a:buFont typeface="Wingdings 3" pitchFamily="18" charset="2"/>
              <a:buNone/>
            </a:pPr>
            <a:endParaRPr lang="ru-RU" sz="23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Windows XP</a:t>
            </a:r>
            <a:r>
              <a:rPr lang="ru-RU" dirty="0" smtClean="0"/>
              <a:t>. Настройка сервера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smtClean="0">
                <a:effectLst/>
              </a:rPr>
              <a:t>ОС Линукс. Настройка</a:t>
            </a:r>
          </a:p>
        </p:txBody>
      </p:sp>
      <p:sp>
        <p:nvSpPr>
          <p:cNvPr id="2457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ru-RU" smtClean="0"/>
              <a:t>В менеджере пакетов необходимо проверить наличие пакетов:</a:t>
            </a:r>
          </a:p>
          <a:p>
            <a:pPr eaLnBrk="1" hangingPunct="1"/>
            <a:r>
              <a:rPr lang="en-US" smtClean="0"/>
              <a:t>Samba</a:t>
            </a:r>
            <a:r>
              <a:rPr lang="ru-RU" smtClean="0"/>
              <a:t> (в описании которого должно присутствовать слово </a:t>
            </a:r>
            <a:r>
              <a:rPr lang="en-US" smtClean="0"/>
              <a:t>Server)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ru-RU" smtClean="0"/>
              <a:t>При настройке нам необходимо будет пользоваться терминальным режимом (окном). Его можно найти в меню Системные, Разное и т.д.</a:t>
            </a:r>
            <a:endParaRPr lang="en-US" smtClean="0"/>
          </a:p>
          <a:p>
            <a:pPr eaLnBrk="1" hangingPunct="1">
              <a:buFont typeface="Wingdings 3" pitchFamily="18" charset="2"/>
              <a:buNone/>
            </a:pPr>
            <a:endParaRPr lang="en-US" smtClean="0"/>
          </a:p>
          <a:p>
            <a:pPr eaLnBrk="1" hangingPunct="1">
              <a:buFont typeface="Wingdings 3" pitchFamily="18" charset="2"/>
              <a:buNone/>
            </a:pPr>
            <a:endParaRPr lang="en-US" smtClean="0"/>
          </a:p>
          <a:p>
            <a:pPr eaLnBrk="1" hangingPunct="1">
              <a:buFont typeface="Wingdings 3" pitchFamily="18" charset="2"/>
              <a:buNone/>
            </a:pPr>
            <a:endParaRPr lang="en-US" smtClean="0"/>
          </a:p>
          <a:p>
            <a:pPr eaLnBrk="1" hangingPunct="1">
              <a:buFont typeface="Wingdings 3" pitchFamily="18" charset="2"/>
              <a:buNone/>
            </a:pPr>
            <a:endParaRPr lang="ru-RU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smtClean="0">
                <a:effectLst/>
              </a:rPr>
              <a:t>ОС Линукс. Настройка</a:t>
            </a:r>
          </a:p>
        </p:txBody>
      </p:sp>
      <p:sp>
        <p:nvSpPr>
          <p:cNvPr id="2560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ru-RU" smtClean="0"/>
              <a:t>Все нижеописанные действия производим от имени суперпользователя. Вводим команду</a:t>
            </a:r>
          </a:p>
          <a:p>
            <a:pPr eaLnBrk="1" hangingPunct="1">
              <a:buFont typeface="Wingdings 3" pitchFamily="18" charset="2"/>
              <a:buNone/>
            </a:pPr>
            <a:endParaRPr lang="ru-RU" smtClean="0"/>
          </a:p>
          <a:p>
            <a:pPr eaLnBrk="1" hangingPunct="1">
              <a:buFont typeface="Wingdings 3" pitchFamily="18" charset="2"/>
              <a:buNone/>
            </a:pPr>
            <a:endParaRPr lang="ru-RU" smtClean="0"/>
          </a:p>
          <a:p>
            <a:pPr eaLnBrk="1" hangingPunct="1">
              <a:buFont typeface="Wingdings 3" pitchFamily="18" charset="2"/>
              <a:buNone/>
            </a:pPr>
            <a:endParaRPr lang="ru-RU" smtClean="0"/>
          </a:p>
          <a:p>
            <a:pPr eaLnBrk="1" hangingPunct="1">
              <a:buFont typeface="Wingdings 3" pitchFamily="18" charset="2"/>
              <a:buNone/>
            </a:pPr>
            <a:r>
              <a:rPr lang="ru-RU" smtClean="0"/>
              <a:t>Создаем владельца общих ресурсов и сами общие папки</a:t>
            </a:r>
          </a:p>
          <a:p>
            <a:pPr eaLnBrk="1" hangingPunct="1"/>
            <a:r>
              <a:rPr lang="ru-RU" smtClean="0"/>
              <a:t>Создадим такого пользователя в системе, имя пользователя </a:t>
            </a:r>
            <a:r>
              <a:rPr lang="en-US" b="1" smtClean="0"/>
              <a:t>netuser</a:t>
            </a:r>
            <a:r>
              <a:rPr lang="ru-RU" smtClean="0"/>
              <a:t>, его пароль </a:t>
            </a:r>
            <a:r>
              <a:rPr lang="ru-RU" b="1" smtClean="0"/>
              <a:t>USER123</a:t>
            </a:r>
            <a:endParaRPr lang="ru-RU" smtClean="0"/>
          </a:p>
        </p:txBody>
      </p:sp>
      <p:sp>
        <p:nvSpPr>
          <p:cNvPr id="25603" name="Text Box 5"/>
          <p:cNvSpPr txBox="1">
            <a:spLocks noChangeArrowheads="1"/>
          </p:cNvSpPr>
          <p:nvPr/>
        </p:nvSpPr>
        <p:spPr bwMode="auto">
          <a:xfrm>
            <a:off x="611188" y="5876925"/>
            <a:ext cx="7653337" cy="579438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en-US" sz="3200">
                <a:solidFill>
                  <a:schemeClr val="bg1"/>
                </a:solidFill>
              </a:rPr>
              <a:t># </a:t>
            </a:r>
            <a:r>
              <a:rPr lang="ru-RU" sz="3200">
                <a:solidFill>
                  <a:schemeClr val="bg1"/>
                </a:solidFill>
              </a:rPr>
              <a:t>useradd -m </a:t>
            </a:r>
            <a:r>
              <a:rPr lang="en-US" sz="3200">
                <a:solidFill>
                  <a:schemeClr val="bg1"/>
                </a:solidFill>
              </a:rPr>
              <a:t>netuser</a:t>
            </a:r>
            <a:r>
              <a:rPr lang="ru-RU" sz="3200">
                <a:solidFill>
                  <a:schemeClr val="bg1"/>
                </a:solidFill>
              </a:rPr>
              <a:t> -p USER123</a:t>
            </a:r>
          </a:p>
        </p:txBody>
      </p:sp>
      <p:sp>
        <p:nvSpPr>
          <p:cNvPr id="25604" name="Text Box 6"/>
          <p:cNvSpPr txBox="1">
            <a:spLocks noChangeArrowheads="1"/>
          </p:cNvSpPr>
          <p:nvPr/>
        </p:nvSpPr>
        <p:spPr bwMode="auto">
          <a:xfrm>
            <a:off x="611188" y="2349500"/>
            <a:ext cx="7653337" cy="11176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en-US" sz="3200">
                <a:solidFill>
                  <a:schemeClr val="bg1"/>
                </a:solidFill>
              </a:rPr>
              <a:t># su</a:t>
            </a:r>
          </a:p>
          <a:p>
            <a: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ru-RU" sz="3200">
                <a:solidFill>
                  <a:schemeClr val="bg1"/>
                </a:solidFill>
              </a:rPr>
              <a:t>Пароль: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smtClean="0">
                <a:effectLst/>
              </a:rPr>
              <a:t>ОС Линукс. Настройка</a:t>
            </a:r>
          </a:p>
        </p:txBody>
      </p:sp>
      <p:sp>
        <p:nvSpPr>
          <p:cNvPr id="2662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ru-RU" smtClean="0"/>
              <a:t>Теперь создадим папку </a:t>
            </a:r>
            <a:r>
              <a:rPr lang="ru-RU" b="1" smtClean="0"/>
              <a:t>sharа</a:t>
            </a:r>
            <a:r>
              <a:rPr lang="ru-RU" smtClean="0"/>
              <a:t>, в которой будут находиться наши будущие общие ресурсы, назначим нового владельца</a:t>
            </a:r>
            <a:r>
              <a:rPr lang="en-US" smtClean="0"/>
              <a:t> </a:t>
            </a:r>
            <a:r>
              <a:rPr lang="ru-RU" smtClean="0"/>
              <a:t>созданной папке - </a:t>
            </a:r>
            <a:r>
              <a:rPr lang="en-US" b="1" smtClean="0"/>
              <a:t>netuser</a:t>
            </a:r>
            <a:r>
              <a:rPr lang="ru-RU" smtClean="0"/>
              <a:t>, а также несколько изменим разрешения:</a:t>
            </a:r>
          </a:p>
        </p:txBody>
      </p:sp>
      <p:sp>
        <p:nvSpPr>
          <p:cNvPr id="26627" name="Text Box 4"/>
          <p:cNvSpPr txBox="1">
            <a:spLocks noChangeArrowheads="1"/>
          </p:cNvSpPr>
          <p:nvPr/>
        </p:nvSpPr>
        <p:spPr bwMode="auto">
          <a:xfrm>
            <a:off x="250825" y="3644900"/>
            <a:ext cx="8497888" cy="201295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ru-RU" sz="2800">
                <a:solidFill>
                  <a:schemeClr val="bg1"/>
                </a:solidFill>
              </a:rPr>
              <a:t># mkdir  /</a:t>
            </a:r>
            <a:r>
              <a:rPr lang="en-US" sz="2800">
                <a:solidFill>
                  <a:schemeClr val="bg1"/>
                </a:solidFill>
              </a:rPr>
              <a:t>home</a:t>
            </a:r>
            <a:r>
              <a:rPr lang="ru-RU" sz="2800">
                <a:solidFill>
                  <a:schemeClr val="bg1"/>
                </a:solidFill>
              </a:rPr>
              <a:t>/</a:t>
            </a:r>
            <a:r>
              <a:rPr lang="en-US" sz="2800">
                <a:solidFill>
                  <a:schemeClr val="bg1"/>
                </a:solidFill>
              </a:rPr>
              <a:t>netuser</a:t>
            </a:r>
            <a:r>
              <a:rPr lang="ru-RU" sz="2800">
                <a:solidFill>
                  <a:schemeClr val="bg1"/>
                </a:solidFill>
              </a:rPr>
              <a:t>/shar</a:t>
            </a:r>
            <a:r>
              <a:rPr lang="en-US" sz="2800">
                <a:solidFill>
                  <a:schemeClr val="bg1"/>
                </a:solidFill>
              </a:rPr>
              <a:t>a</a:t>
            </a:r>
            <a:endParaRPr lang="ru-RU" sz="2800">
              <a:solidFill>
                <a:schemeClr val="bg1"/>
              </a:solidFill>
            </a:endParaRPr>
          </a:p>
          <a:p>
            <a: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ru-RU" sz="2800">
                <a:solidFill>
                  <a:schemeClr val="bg1"/>
                </a:solidFill>
                <a:latin typeface="Arial Unicode MS" pitchFamily="34" charset="-128"/>
              </a:rPr>
              <a:t># chown -R </a:t>
            </a:r>
            <a:r>
              <a:rPr lang="en-US" sz="2800">
                <a:solidFill>
                  <a:schemeClr val="bg1"/>
                </a:solidFill>
                <a:latin typeface="Arial Unicode MS" pitchFamily="34" charset="-128"/>
              </a:rPr>
              <a:t>netuser</a:t>
            </a:r>
            <a:r>
              <a:rPr lang="ru-RU" sz="2800">
                <a:solidFill>
                  <a:schemeClr val="bg1"/>
                </a:solidFill>
                <a:latin typeface="Arial Unicode MS" pitchFamily="34" charset="-128"/>
              </a:rPr>
              <a:t>:users   /</a:t>
            </a:r>
            <a:r>
              <a:rPr lang="en-US" sz="2800">
                <a:solidFill>
                  <a:schemeClr val="bg1"/>
                </a:solidFill>
                <a:latin typeface="Arial Unicode MS" pitchFamily="34" charset="-128"/>
              </a:rPr>
              <a:t>home</a:t>
            </a:r>
            <a:r>
              <a:rPr lang="ru-RU" sz="2800">
                <a:solidFill>
                  <a:schemeClr val="bg1"/>
                </a:solidFill>
                <a:latin typeface="Arial Unicode MS" pitchFamily="34" charset="-128"/>
              </a:rPr>
              <a:t>/</a:t>
            </a:r>
            <a:r>
              <a:rPr lang="en-US" sz="2800">
                <a:solidFill>
                  <a:schemeClr val="bg1"/>
                </a:solidFill>
                <a:latin typeface="Arial Unicode MS" pitchFamily="34" charset="-128"/>
              </a:rPr>
              <a:t>netuser</a:t>
            </a:r>
            <a:r>
              <a:rPr lang="ru-RU" sz="2800">
                <a:solidFill>
                  <a:schemeClr val="bg1"/>
                </a:solidFill>
                <a:latin typeface="Arial Unicode MS" pitchFamily="34" charset="-128"/>
              </a:rPr>
              <a:t>/</a:t>
            </a:r>
            <a:r>
              <a:rPr lang="en-US" sz="2800">
                <a:solidFill>
                  <a:schemeClr val="bg1"/>
                </a:solidFill>
                <a:latin typeface="Arial Unicode MS" pitchFamily="34" charset="-128"/>
              </a:rPr>
              <a:t>shara</a:t>
            </a:r>
          </a:p>
          <a:p>
            <a: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ru-RU" sz="2800">
                <a:solidFill>
                  <a:schemeClr val="bg1"/>
                </a:solidFill>
                <a:latin typeface="Arial Unicode MS" pitchFamily="34" charset="-128"/>
              </a:rPr>
              <a:t># chmod -R ugo+rwx   /</a:t>
            </a:r>
            <a:r>
              <a:rPr lang="en-US" sz="2800">
                <a:solidFill>
                  <a:schemeClr val="bg1"/>
                </a:solidFill>
                <a:latin typeface="Arial Unicode MS" pitchFamily="34" charset="-128"/>
              </a:rPr>
              <a:t>home</a:t>
            </a:r>
            <a:r>
              <a:rPr lang="ru-RU" sz="2800">
                <a:solidFill>
                  <a:schemeClr val="bg1"/>
                </a:solidFill>
                <a:latin typeface="Arial Unicode MS" pitchFamily="34" charset="-128"/>
              </a:rPr>
              <a:t>/</a:t>
            </a:r>
            <a:r>
              <a:rPr lang="en-US" sz="2800">
                <a:solidFill>
                  <a:schemeClr val="bg1"/>
                </a:solidFill>
                <a:latin typeface="Arial Unicode MS" pitchFamily="34" charset="-128"/>
              </a:rPr>
              <a:t>netuser</a:t>
            </a:r>
            <a:r>
              <a:rPr lang="ru-RU" sz="2800">
                <a:solidFill>
                  <a:schemeClr val="bg1"/>
                </a:solidFill>
                <a:latin typeface="Arial Unicode MS" pitchFamily="34" charset="-128"/>
              </a:rPr>
              <a:t>/</a:t>
            </a:r>
            <a:r>
              <a:rPr lang="en-US" sz="2800">
                <a:solidFill>
                  <a:schemeClr val="bg1"/>
                </a:solidFill>
                <a:latin typeface="Arial Unicode MS" pitchFamily="34" charset="-128"/>
              </a:rPr>
              <a:t>shara/</a:t>
            </a:r>
          </a:p>
          <a:p>
            <a: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en-US" sz="3200">
                <a:solidFill>
                  <a:schemeClr val="bg1"/>
                </a:solidFill>
              </a:rPr>
              <a:t>…</a:t>
            </a:r>
            <a:endParaRPr lang="ru-RU" sz="32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smtClean="0">
                <a:effectLst/>
              </a:rPr>
              <a:t>ОС Линукс. Настройка</a:t>
            </a:r>
          </a:p>
        </p:txBody>
      </p:sp>
      <p:sp>
        <p:nvSpPr>
          <p:cNvPr id="27650" name="Rectangle 3"/>
          <p:cNvSpPr>
            <a:spLocks noGrp="1"/>
          </p:cNvSpPr>
          <p:nvPr>
            <p:ph type="body" idx="1"/>
          </p:nvPr>
        </p:nvSpPr>
        <p:spPr>
          <a:xfrm>
            <a:off x="468313" y="1125538"/>
            <a:ext cx="8229600" cy="1011237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ru-RU" sz="2400" smtClean="0"/>
              <a:t>Самый сложный шаг – настраиваем самба-сервер.  Для этого вводим следующее:</a:t>
            </a:r>
          </a:p>
        </p:txBody>
      </p:sp>
      <p:sp>
        <p:nvSpPr>
          <p:cNvPr id="27651" name="Text Box 4"/>
          <p:cNvSpPr txBox="1">
            <a:spLocks noChangeArrowheads="1"/>
          </p:cNvSpPr>
          <p:nvPr/>
        </p:nvSpPr>
        <p:spPr bwMode="auto">
          <a:xfrm>
            <a:off x="0" y="1844675"/>
            <a:ext cx="9144000" cy="40894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ru-RU" sz="2800">
                <a:solidFill>
                  <a:schemeClr val="bg1"/>
                </a:solidFill>
                <a:latin typeface="Arial Unicode MS" pitchFamily="34" charset="-128"/>
              </a:rPr>
              <a:t># </a:t>
            </a:r>
            <a:r>
              <a:rPr lang="en-US" sz="2800">
                <a:solidFill>
                  <a:schemeClr val="bg1"/>
                </a:solidFill>
                <a:latin typeface="Arial Unicode MS" pitchFamily="34" charset="-128"/>
              </a:rPr>
              <a:t>cat&gt;/etc/samba/smb.conf</a:t>
            </a:r>
          </a:p>
          <a:p>
            <a:r>
              <a:rPr lang="ru-RU">
                <a:solidFill>
                  <a:schemeClr val="bg1"/>
                </a:solidFill>
              </a:rPr>
              <a:t>[global]</a:t>
            </a:r>
          </a:p>
          <a:p>
            <a:r>
              <a:rPr lang="ru-RU">
                <a:solidFill>
                  <a:schemeClr val="bg1"/>
                </a:solidFill>
              </a:rPr>
              <a:t>workgroup = WORK</a:t>
            </a:r>
          </a:p>
          <a:p>
            <a:r>
              <a:rPr lang="ru-RU">
                <a:solidFill>
                  <a:schemeClr val="bg1"/>
                </a:solidFill>
              </a:rPr>
              <a:t>netbios name = SERVER</a:t>
            </a:r>
          </a:p>
          <a:p>
            <a:r>
              <a:rPr lang="ru-RU">
                <a:solidFill>
                  <a:schemeClr val="bg1"/>
                </a:solidFill>
              </a:rPr>
              <a:t>security = SHARE</a:t>
            </a:r>
          </a:p>
          <a:p>
            <a:r>
              <a:rPr lang="ru-RU">
                <a:solidFill>
                  <a:schemeClr val="bg1"/>
                </a:solidFill>
              </a:rPr>
              <a:t>server string = WorkCatalog                                                                                      </a:t>
            </a:r>
          </a:p>
          <a:p>
            <a:r>
              <a:rPr lang="ru-RU">
                <a:solidFill>
                  <a:schemeClr val="bg1"/>
                </a:solidFill>
              </a:rPr>
              <a:t>[shara]</a:t>
            </a:r>
          </a:p>
          <a:p>
            <a:r>
              <a:rPr lang="ru-RU">
                <a:solidFill>
                  <a:schemeClr val="bg1"/>
                </a:solidFill>
              </a:rPr>
              <a:t>path=/home/</a:t>
            </a:r>
            <a:r>
              <a:rPr lang="en-US">
                <a:solidFill>
                  <a:schemeClr val="bg1"/>
                </a:solidFill>
              </a:rPr>
              <a:t>netuser</a:t>
            </a:r>
            <a:r>
              <a:rPr lang="ru-RU">
                <a:solidFill>
                  <a:schemeClr val="bg1"/>
                </a:solidFill>
              </a:rPr>
              <a:t>/shara/</a:t>
            </a:r>
          </a:p>
          <a:p>
            <a:r>
              <a:rPr lang="ru-RU">
                <a:solidFill>
                  <a:schemeClr val="bg1"/>
                </a:solidFill>
              </a:rPr>
              <a:t>create mask = 0777</a:t>
            </a:r>
          </a:p>
          <a:p>
            <a:r>
              <a:rPr lang="ru-RU">
                <a:solidFill>
                  <a:schemeClr val="bg1"/>
                </a:solidFill>
              </a:rPr>
              <a:t>directory mask = 0777</a:t>
            </a:r>
          </a:p>
          <a:p>
            <a:r>
              <a:rPr lang="ru-RU">
                <a:solidFill>
                  <a:schemeClr val="bg1"/>
                </a:solidFill>
              </a:rPr>
              <a:t>force user=</a:t>
            </a:r>
            <a:r>
              <a:rPr lang="en-US">
                <a:solidFill>
                  <a:schemeClr val="bg1"/>
                </a:solidFill>
              </a:rPr>
              <a:t>netuser</a:t>
            </a:r>
            <a:endParaRPr lang="ru-RU">
              <a:solidFill>
                <a:schemeClr val="bg1"/>
              </a:solidFill>
            </a:endParaRPr>
          </a:p>
          <a:p>
            <a:r>
              <a:rPr lang="ru-RU">
                <a:solidFill>
                  <a:schemeClr val="bg1"/>
                </a:solidFill>
              </a:rPr>
              <a:t>force group=users</a:t>
            </a:r>
          </a:p>
          <a:p>
            <a:r>
              <a:rPr lang="ru-RU">
                <a:solidFill>
                  <a:schemeClr val="bg1"/>
                </a:solidFill>
              </a:rPr>
              <a:t>read only=No</a:t>
            </a:r>
          </a:p>
          <a:p>
            <a:r>
              <a:rPr lang="ru-RU">
                <a:solidFill>
                  <a:schemeClr val="bg1"/>
                </a:solidFill>
              </a:rPr>
              <a:t>guest ok=Yes</a:t>
            </a:r>
            <a:endParaRPr lang="ru-RU" sz="3200">
              <a:solidFill>
                <a:schemeClr val="bg1"/>
              </a:solidFill>
            </a:endParaRPr>
          </a:p>
        </p:txBody>
      </p:sp>
      <p:sp>
        <p:nvSpPr>
          <p:cNvPr id="27652" name="Text Box 5"/>
          <p:cNvSpPr txBox="1">
            <a:spLocks noChangeArrowheads="1"/>
          </p:cNvSpPr>
          <p:nvPr/>
        </p:nvSpPr>
        <p:spPr bwMode="auto">
          <a:xfrm>
            <a:off x="2916238" y="6021388"/>
            <a:ext cx="5976937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/>
              <a:t>Обязательно оставляем пустую строчку в конце файла. Нажатие </a:t>
            </a:r>
            <a:r>
              <a:rPr lang="en-US"/>
              <a:t>Ctrl+C </a:t>
            </a:r>
            <a:r>
              <a:rPr lang="ru-RU"/>
              <a:t>позволяет выйти из режима создания файла.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smtClean="0">
                <a:effectLst/>
              </a:rPr>
              <a:t>ОС Линукс. Настройка</a:t>
            </a:r>
          </a:p>
        </p:txBody>
      </p:sp>
      <p:sp>
        <p:nvSpPr>
          <p:cNvPr id="28674" name="Rectangle 3"/>
          <p:cNvSpPr>
            <a:spLocks noGrp="1"/>
          </p:cNvSpPr>
          <p:nvPr>
            <p:ph type="body" idx="1"/>
          </p:nvPr>
        </p:nvSpPr>
        <p:spPr>
          <a:xfrm>
            <a:off x="468313" y="1125538"/>
            <a:ext cx="8229600" cy="1011237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ru-RU" sz="2400" smtClean="0"/>
              <a:t>Ставим </a:t>
            </a:r>
            <a:r>
              <a:rPr lang="en-US" sz="2400" smtClean="0"/>
              <a:t>Samba</a:t>
            </a:r>
            <a:r>
              <a:rPr lang="ru-RU" sz="2400" smtClean="0"/>
              <a:t>-сервер в автозапуск и проверяем работу</a:t>
            </a:r>
          </a:p>
        </p:txBody>
      </p:sp>
      <p:sp>
        <p:nvSpPr>
          <p:cNvPr id="28675" name="Text Box 4"/>
          <p:cNvSpPr txBox="1">
            <a:spLocks noChangeArrowheads="1"/>
          </p:cNvSpPr>
          <p:nvPr/>
        </p:nvSpPr>
        <p:spPr bwMode="auto">
          <a:xfrm>
            <a:off x="323850" y="1989138"/>
            <a:ext cx="8569325" cy="455295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ru-RU" sz="2800">
                <a:solidFill>
                  <a:schemeClr val="bg1"/>
                </a:solidFill>
              </a:rPr>
              <a:t># chkconfig smb --level 35 on</a:t>
            </a:r>
          </a:p>
          <a:p>
            <a: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ru-RU" sz="2800">
                <a:solidFill>
                  <a:schemeClr val="bg1"/>
                </a:solidFill>
              </a:rPr>
              <a:t># smbclient -L server -U% </a:t>
            </a:r>
          </a:p>
          <a:p>
            <a: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ru-RU" sz="2000">
                <a:solidFill>
                  <a:schemeClr val="bg1"/>
                </a:solidFill>
              </a:rPr>
              <a:t>Domain=[WORK] OS=[Unix] Server=[Samba 3.0.37] </a:t>
            </a:r>
          </a:p>
          <a:p>
            <a: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ru-RU" sz="2000">
                <a:solidFill>
                  <a:schemeClr val="bg1"/>
                </a:solidFill>
              </a:rPr>
              <a:t>Sharename Type </a:t>
            </a:r>
            <a:r>
              <a:rPr lang="en-US" sz="2000">
                <a:solidFill>
                  <a:schemeClr val="bg1"/>
                </a:solidFill>
              </a:rPr>
              <a:t>    </a:t>
            </a:r>
            <a:r>
              <a:rPr lang="ru-RU" sz="2000">
                <a:solidFill>
                  <a:schemeClr val="bg1"/>
                </a:solidFill>
              </a:rPr>
              <a:t>Comment </a:t>
            </a:r>
          </a:p>
          <a:p>
            <a: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ru-RU" sz="2000">
                <a:solidFill>
                  <a:schemeClr val="bg1"/>
                </a:solidFill>
              </a:rPr>
              <a:t>---------</a:t>
            </a:r>
            <a:r>
              <a:rPr lang="en-US" sz="2000">
                <a:solidFill>
                  <a:schemeClr val="bg1"/>
                </a:solidFill>
              </a:rPr>
              <a:t>          </a:t>
            </a:r>
            <a:r>
              <a:rPr lang="ru-RU" sz="2000">
                <a:solidFill>
                  <a:schemeClr val="bg1"/>
                </a:solidFill>
              </a:rPr>
              <a:t> ----</a:t>
            </a:r>
            <a:r>
              <a:rPr lang="en-US" sz="2000">
                <a:solidFill>
                  <a:schemeClr val="bg1"/>
                </a:solidFill>
              </a:rPr>
              <a:t>      </a:t>
            </a:r>
            <a:r>
              <a:rPr lang="ru-RU" sz="2000">
                <a:solidFill>
                  <a:schemeClr val="bg1"/>
                </a:solidFill>
              </a:rPr>
              <a:t> ------- </a:t>
            </a:r>
          </a:p>
          <a:p>
            <a: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en-US" sz="2000">
                <a:solidFill>
                  <a:schemeClr val="bg1"/>
                </a:solidFill>
              </a:rPr>
              <a:t>Shara           </a:t>
            </a:r>
            <a:r>
              <a:rPr lang="ru-RU" sz="2000">
                <a:solidFill>
                  <a:schemeClr val="bg1"/>
                </a:solidFill>
              </a:rPr>
              <a:t> Disk </a:t>
            </a:r>
            <a:endParaRPr lang="en-US" sz="2000">
              <a:solidFill>
                <a:schemeClr val="bg1"/>
              </a:solidFill>
            </a:endParaRPr>
          </a:p>
          <a:p>
            <a: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ru-RU" sz="2000">
                <a:solidFill>
                  <a:schemeClr val="bg1"/>
                </a:solidFill>
              </a:rPr>
              <a:t>IPC$ </a:t>
            </a:r>
            <a:r>
              <a:rPr lang="en-US" sz="2000">
                <a:solidFill>
                  <a:schemeClr val="bg1"/>
                </a:solidFill>
              </a:rPr>
              <a:t>            </a:t>
            </a:r>
            <a:r>
              <a:rPr lang="ru-RU" sz="2000">
                <a:solidFill>
                  <a:schemeClr val="bg1"/>
                </a:solidFill>
              </a:rPr>
              <a:t>IPC </a:t>
            </a:r>
            <a:r>
              <a:rPr lang="en-US" sz="2000">
                <a:solidFill>
                  <a:schemeClr val="bg1"/>
                </a:solidFill>
              </a:rPr>
              <a:t>     </a:t>
            </a:r>
            <a:r>
              <a:rPr lang="ru-RU" sz="2000">
                <a:solidFill>
                  <a:schemeClr val="bg1"/>
                </a:solidFill>
              </a:rPr>
              <a:t>IPC Service (файл-сервер) </a:t>
            </a:r>
            <a:endParaRPr lang="en-US" sz="2000">
              <a:solidFill>
                <a:schemeClr val="bg1"/>
              </a:solidFill>
            </a:endParaRPr>
          </a:p>
          <a:p>
            <a: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ru-RU" sz="2000">
                <a:solidFill>
                  <a:schemeClr val="bg1"/>
                </a:solidFill>
              </a:rPr>
              <a:t>Domain=[WORKG] OS=[Unix] Server=[Samba 3.0.37] </a:t>
            </a:r>
            <a:endParaRPr lang="en-US" sz="2000">
              <a:solidFill>
                <a:schemeClr val="bg1"/>
              </a:solidFill>
            </a:endParaRPr>
          </a:p>
          <a:p>
            <a: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ru-RU" sz="2000">
                <a:solidFill>
                  <a:schemeClr val="bg1"/>
                </a:solidFill>
              </a:rPr>
              <a:t>Server </a:t>
            </a:r>
            <a:r>
              <a:rPr lang="en-US" sz="2000">
                <a:solidFill>
                  <a:schemeClr val="bg1"/>
                </a:solidFill>
              </a:rPr>
              <a:t>           </a:t>
            </a:r>
            <a:r>
              <a:rPr lang="ru-RU" sz="2000">
                <a:solidFill>
                  <a:schemeClr val="bg1"/>
                </a:solidFill>
              </a:rPr>
              <a:t>Comment </a:t>
            </a:r>
            <a:endParaRPr lang="en-US" sz="2000">
              <a:solidFill>
                <a:schemeClr val="bg1"/>
              </a:solidFill>
            </a:endParaRPr>
          </a:p>
          <a:p>
            <a: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ru-RU" sz="2000">
                <a:solidFill>
                  <a:schemeClr val="bg1"/>
                </a:solidFill>
              </a:rPr>
              <a:t>--------- </a:t>
            </a:r>
            <a:r>
              <a:rPr lang="en-US" sz="2000">
                <a:solidFill>
                  <a:schemeClr val="bg1"/>
                </a:solidFill>
              </a:rPr>
              <a:t>           </a:t>
            </a:r>
            <a:r>
              <a:rPr lang="ru-RU" sz="2000">
                <a:solidFill>
                  <a:schemeClr val="bg1"/>
                </a:solidFill>
              </a:rPr>
              <a:t>------- </a:t>
            </a:r>
            <a:endParaRPr lang="en-US" sz="2000">
              <a:solidFill>
                <a:schemeClr val="bg1"/>
              </a:solidFill>
            </a:endParaRPr>
          </a:p>
          <a:p>
            <a: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ru-RU" sz="2000">
                <a:solidFill>
                  <a:schemeClr val="bg1"/>
                </a:solidFill>
              </a:rPr>
              <a:t>SERVER</a:t>
            </a:r>
            <a:endParaRPr lang="en-US" sz="2000">
              <a:solidFill>
                <a:schemeClr val="bg1"/>
              </a:solidFill>
            </a:endParaRPr>
          </a:p>
          <a:p>
            <a: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en-US" sz="2000">
                <a:solidFill>
                  <a:schemeClr val="bg1"/>
                </a:solidFill>
              </a:rPr>
              <a:t>…</a:t>
            </a:r>
            <a:endParaRPr lang="ru-RU" sz="20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 idx="4294967295"/>
          </p:nvPr>
        </p:nvSpPr>
        <p:spPr bwMode="auto"/>
        <p:txBody>
          <a:bodyPr wrap="square" lIns="91440" tIns="45720" rIns="91440" bIns="45720" numCol="1" rtlCol="0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smtClean="0">
                <a:effectLst/>
              </a:rPr>
              <a:t>ОС Линукс. Настройка</a:t>
            </a:r>
          </a:p>
        </p:txBody>
      </p:sp>
      <p:sp>
        <p:nvSpPr>
          <p:cNvPr id="38915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1125538"/>
            <a:ext cx="8229600" cy="5111750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ru-RU" sz="2400" smtClean="0">
                <a:latin typeface="Arial" charset="0"/>
              </a:rPr>
              <a:t>На одном из клиентских компьютеров создаем сетевой диск к общей папке: </a:t>
            </a:r>
          </a:p>
          <a:p>
            <a:pPr eaLnBrk="1" hangingPunct="1">
              <a:buFont typeface="Wingdings 3" pitchFamily="18" charset="2"/>
              <a:buNone/>
            </a:pPr>
            <a:endParaRPr lang="ru-RU" sz="2400" i="1" smtClean="0">
              <a:latin typeface="Arial" charset="0"/>
            </a:endParaRPr>
          </a:p>
          <a:p>
            <a:pPr eaLnBrk="1" hangingPunct="1">
              <a:buFont typeface="Wingdings 3" pitchFamily="18" charset="2"/>
              <a:buNone/>
            </a:pPr>
            <a:r>
              <a:rPr lang="ru-RU" sz="2400" i="1" smtClean="0">
                <a:latin typeface="Arial" charset="0"/>
              </a:rPr>
              <a:t>Мой компьютер – Подключить сетевой диск – Выбираем букву диска (</a:t>
            </a:r>
            <a:r>
              <a:rPr lang="en-US" sz="2400" i="1" smtClean="0">
                <a:latin typeface="Arial" charset="0"/>
              </a:rPr>
              <a:t>K:</a:t>
            </a:r>
            <a:r>
              <a:rPr lang="ru-RU" sz="2400" i="1" smtClean="0">
                <a:latin typeface="Arial" charset="0"/>
              </a:rPr>
              <a:t>), вводим путь 						</a:t>
            </a:r>
            <a:r>
              <a:rPr lang="en-US" sz="2400" i="1" smtClean="0">
                <a:latin typeface="Arial" charset="0"/>
              </a:rPr>
              <a:t>\\server\shara</a:t>
            </a:r>
            <a:endParaRPr lang="ru-RU" sz="2400" i="1" smtClean="0">
              <a:latin typeface="Arial" charset="0"/>
            </a:endParaRPr>
          </a:p>
          <a:p>
            <a:pPr eaLnBrk="1" hangingPunct="1">
              <a:buFont typeface="Wingdings 3" pitchFamily="18" charset="2"/>
              <a:buNone/>
            </a:pPr>
            <a:endParaRPr lang="ru-RU" sz="2400" smtClean="0">
              <a:latin typeface="Arial" charset="0"/>
            </a:endParaRPr>
          </a:p>
          <a:p>
            <a:pPr eaLnBrk="1" hangingPunct="1">
              <a:buFont typeface="Wingdings 3" pitchFamily="18" charset="2"/>
              <a:buNone/>
            </a:pPr>
            <a:r>
              <a:rPr lang="ru-RU" sz="2400" smtClean="0">
                <a:latin typeface="Arial" charset="0"/>
              </a:rPr>
              <a:t>и создаем внутри каталоги </a:t>
            </a:r>
            <a:r>
              <a:rPr lang="en-US" sz="2400" i="1" smtClean="0">
                <a:latin typeface="Arial" charset="0"/>
              </a:rPr>
              <a:t>User1, User2,…</a:t>
            </a:r>
            <a:endParaRPr lang="ru-RU" sz="2400" i="1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smtClean="0">
                <a:effectLst/>
              </a:rPr>
              <a:t>Подключение клиентов</a:t>
            </a:r>
          </a:p>
        </p:txBody>
      </p:sp>
      <p:sp>
        <p:nvSpPr>
          <p:cNvPr id="2969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Подключение клиентских машин осуществляется вне зависимости от ОС сервера.</a:t>
            </a:r>
          </a:p>
          <a:p>
            <a:pPr eaLnBrk="1" hangingPunct="1"/>
            <a:endParaRPr lang="ru-RU" smtClean="0"/>
          </a:p>
        </p:txBody>
      </p:sp>
      <p:sp>
        <p:nvSpPr>
          <p:cNvPr id="29699" name="Rectangle 4"/>
          <p:cNvSpPr>
            <a:spLocks noChangeArrowheads="1"/>
          </p:cNvSpPr>
          <p:nvPr/>
        </p:nvSpPr>
        <p:spPr bwMode="auto">
          <a:xfrm>
            <a:off x="611188" y="2781300"/>
            <a:ext cx="78486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/>
            <a:r>
              <a:rPr lang="ru-RU" sz="2400"/>
              <a:t>Создаем сетевой диск для сервера:</a:t>
            </a:r>
          </a:p>
          <a:p>
            <a:pPr marL="342900" indent="-342900"/>
            <a:r>
              <a:rPr lang="ru-RU" sz="2400"/>
              <a:t>Мой компьютер – Подключить сетевой диск – Выбираем букву диска (</a:t>
            </a:r>
            <a:r>
              <a:rPr lang="en-US" sz="2400"/>
              <a:t>K:</a:t>
            </a:r>
            <a:r>
              <a:rPr lang="ru-RU" sz="2400"/>
              <a:t>), вводим путь 						</a:t>
            </a:r>
            <a:r>
              <a:rPr lang="en-US" sz="2400"/>
              <a:t>\\server\shara\User1</a:t>
            </a:r>
            <a:br>
              <a:rPr lang="en-US" sz="2400"/>
            </a:br>
            <a:r>
              <a:rPr lang="ru-RU" sz="2400"/>
              <a:t>				</a:t>
            </a:r>
            <a:r>
              <a:rPr lang="en-US" sz="2400"/>
              <a:t>\\server\shara\User2</a:t>
            </a:r>
            <a:endParaRPr lang="ru-RU" sz="2400"/>
          </a:p>
          <a:p>
            <a:pPr marL="342900" indent="-342900"/>
            <a:r>
              <a:rPr lang="ru-RU" sz="2400"/>
              <a:t>Ставим галочку – </a:t>
            </a:r>
            <a:r>
              <a:rPr lang="ru-RU" sz="2400" i="1"/>
              <a:t>Восстанавливать при входе в систему</a:t>
            </a:r>
            <a:r>
              <a:rPr lang="ru-RU" sz="2400"/>
              <a:t/>
            </a:r>
            <a:br>
              <a:rPr lang="ru-RU" sz="2400"/>
            </a:br>
            <a:r>
              <a:rPr lang="ru-RU" sz="2400"/>
              <a:t>Активируем </a:t>
            </a:r>
            <a:r>
              <a:rPr lang="ru-RU" sz="2400" i="1"/>
              <a:t>Подключение под другим именем</a:t>
            </a:r>
            <a:r>
              <a:rPr lang="ru-RU" sz="2400"/>
              <a:t>, где вводим логин и пароль пользователя сервера.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smtClean="0">
                <a:effectLst/>
              </a:rPr>
              <a:t>Подключение клиентов</a:t>
            </a:r>
          </a:p>
        </p:txBody>
      </p:sp>
      <p:sp>
        <p:nvSpPr>
          <p:cNvPr id="3072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30723" name="Picture 4" descr="Подключение сетевого диск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133600"/>
            <a:ext cx="9144000" cy="362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Централизовать все ресурсы, необходимые для работы в одном месте.</a:t>
            </a:r>
          </a:p>
          <a:p>
            <a:pPr eaLnBrk="1" hangingPunct="1"/>
            <a:r>
              <a:rPr lang="ru-RU" smtClean="0"/>
              <a:t>Упрощение администрирования.</a:t>
            </a:r>
          </a:p>
          <a:p>
            <a:pPr eaLnBrk="1" hangingPunct="1"/>
            <a:r>
              <a:rPr lang="ru-RU" smtClean="0"/>
              <a:t>Отключение </a:t>
            </a:r>
            <a:r>
              <a:rPr lang="ru-RU" smtClean="0">
                <a:latin typeface="Arial" charset="0"/>
              </a:rPr>
              <a:t>съемных носителей</a:t>
            </a:r>
            <a:r>
              <a:rPr lang="ru-RU" smtClean="0"/>
              <a:t> на компьютерах с целью предотвращения распространения вирусов.</a:t>
            </a:r>
          </a:p>
          <a:p>
            <a:pPr eaLnBrk="1" hangingPunct="1"/>
            <a:r>
              <a:rPr lang="ru-RU" smtClean="0"/>
              <a:t>Более быстрая установка ПО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Цель создания файлового сервера</a:t>
            </a:r>
            <a:endParaRPr lang="ru-RU" dirty="0"/>
          </a:p>
        </p:txBody>
      </p:sp>
      <p:pic>
        <p:nvPicPr>
          <p:cNvPr id="1433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4572000"/>
            <a:ext cx="3429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smtClean="0">
                <a:effectLst/>
                <a:latin typeface="Arial" charset="0"/>
              </a:rPr>
              <a:t>Подключение клиентов </a:t>
            </a:r>
            <a:r>
              <a:rPr lang="en-US" smtClean="0">
                <a:effectLst/>
                <a:latin typeface="Arial" charset="0"/>
              </a:rPr>
              <a:t>Linux</a:t>
            </a:r>
            <a:endParaRPr lang="ru-RU" smtClean="0">
              <a:effectLst/>
              <a:latin typeface="Arial" charset="0"/>
            </a:endParaRPr>
          </a:p>
        </p:txBody>
      </p:sp>
      <p:sp>
        <p:nvSpPr>
          <p:cNvPr id="4096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 3" pitchFamily="18" charset="2"/>
              <a:buNone/>
            </a:pPr>
            <a:r>
              <a:rPr lang="ru-RU" smtClean="0">
                <a:latin typeface="Arial" charset="0"/>
              </a:rPr>
              <a:t>Создадим папки</a:t>
            </a:r>
            <a:r>
              <a:rPr lang="en-US" smtClean="0">
                <a:latin typeface="Arial" charset="0"/>
              </a:rPr>
              <a:t> </a:t>
            </a:r>
            <a:r>
              <a:rPr lang="ru-RU" smtClean="0">
                <a:latin typeface="Arial" charset="0"/>
              </a:rPr>
              <a:t>на клиенте, куда будем монтировать:</a:t>
            </a:r>
            <a:endParaRPr lang="en-US" smtClean="0">
              <a:latin typeface="Arial" charset="0"/>
            </a:endParaRPr>
          </a:p>
          <a:p>
            <a:pPr>
              <a:buFont typeface="Wingdings 3" pitchFamily="18" charset="2"/>
              <a:buNone/>
            </a:pPr>
            <a:endParaRPr lang="en-US" smtClean="0">
              <a:latin typeface="Arial" charset="0"/>
            </a:endParaRPr>
          </a:p>
          <a:p>
            <a:pPr>
              <a:buFont typeface="Wingdings 3" pitchFamily="18" charset="2"/>
              <a:buNone/>
            </a:pPr>
            <a:endParaRPr lang="en-US" smtClean="0">
              <a:latin typeface="Arial" charset="0"/>
            </a:endParaRPr>
          </a:p>
          <a:p>
            <a:pPr>
              <a:buFont typeface="Wingdings 3" pitchFamily="18" charset="2"/>
              <a:buNone/>
            </a:pPr>
            <a:r>
              <a:rPr lang="ru-RU" smtClean="0">
                <a:latin typeface="Arial" charset="0"/>
              </a:rPr>
              <a:t>Допишем в файл /etc/fstab такую строку: //</a:t>
            </a:r>
            <a:r>
              <a:rPr lang="en-US" smtClean="0">
                <a:latin typeface="Arial" charset="0"/>
              </a:rPr>
              <a:t>SERVER</a:t>
            </a:r>
            <a:r>
              <a:rPr lang="ru-RU" smtClean="0">
                <a:latin typeface="Arial" charset="0"/>
              </a:rPr>
              <a:t>/</a:t>
            </a:r>
            <a:r>
              <a:rPr lang="en-US" smtClean="0">
                <a:latin typeface="Arial" charset="0"/>
              </a:rPr>
              <a:t>shara/User1</a:t>
            </a:r>
            <a:r>
              <a:rPr lang="ru-RU" smtClean="0">
                <a:latin typeface="Arial" charset="0"/>
              </a:rPr>
              <a:t> /mnt</a:t>
            </a:r>
            <a:r>
              <a:rPr lang="en-US" smtClean="0">
                <a:latin typeface="Arial" charset="0"/>
              </a:rPr>
              <a:t>/shara</a:t>
            </a:r>
            <a:r>
              <a:rPr lang="ru-RU" smtClean="0">
                <a:latin typeface="Arial" charset="0"/>
              </a:rPr>
              <a:t> cifs users,username=guest,password="",utf8 0 0</a:t>
            </a:r>
            <a:r>
              <a:rPr lang="ru-RU" smtClean="0"/>
              <a:t> </a:t>
            </a:r>
            <a:endParaRPr lang="ru-RU" smtClean="0">
              <a:latin typeface="Arial" charset="0"/>
            </a:endParaRPr>
          </a:p>
          <a:p>
            <a:pPr>
              <a:buFont typeface="Wingdings 3" pitchFamily="18" charset="2"/>
              <a:buNone/>
            </a:pPr>
            <a:endParaRPr lang="ru-RU" smtClean="0">
              <a:latin typeface="Arial" charset="0"/>
            </a:endParaRPr>
          </a:p>
          <a:p>
            <a:pPr>
              <a:buFont typeface="Wingdings 3" pitchFamily="18" charset="2"/>
              <a:buNone/>
            </a:pPr>
            <a:r>
              <a:rPr lang="ru-RU" smtClean="0">
                <a:latin typeface="Arial" charset="0"/>
              </a:rPr>
              <a:t>Делаем ссылки на рабочем столе:</a:t>
            </a:r>
          </a:p>
          <a:p>
            <a:pPr>
              <a:buFont typeface="Wingdings 3" pitchFamily="18" charset="2"/>
              <a:buNone/>
            </a:pPr>
            <a:r>
              <a:rPr lang="ru-RU" smtClean="0">
                <a:latin typeface="Arial" charset="0"/>
              </a:rPr>
              <a:t>ln -s /mnt/</a:t>
            </a:r>
            <a:r>
              <a:rPr lang="en-US" smtClean="0">
                <a:latin typeface="Arial" charset="0"/>
              </a:rPr>
              <a:t>shara</a:t>
            </a:r>
            <a:r>
              <a:rPr lang="ru-RU" smtClean="0">
                <a:latin typeface="Arial" charset="0"/>
              </a:rPr>
              <a:t> /home/sergo/Desktop/</a:t>
            </a:r>
            <a:r>
              <a:rPr lang="en-US" smtClean="0">
                <a:latin typeface="Arial" charset="0"/>
              </a:rPr>
              <a:t>shara</a:t>
            </a:r>
            <a:r>
              <a:rPr lang="ru-RU" smtClean="0"/>
              <a:t> </a:t>
            </a:r>
            <a:endParaRPr lang="ru-RU" smtClean="0">
              <a:latin typeface="Arial" charset="0"/>
            </a:endParaRPr>
          </a:p>
          <a:p>
            <a:pPr>
              <a:buFont typeface="Wingdings 3" pitchFamily="18" charset="2"/>
              <a:buNone/>
            </a:pPr>
            <a:endParaRPr lang="ru-RU" smtClean="0"/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250825" y="2420938"/>
            <a:ext cx="8497888" cy="519112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None/>
            </a:pPr>
            <a:r>
              <a:rPr lang="ru-RU" sz="2800">
                <a:solidFill>
                  <a:schemeClr val="bg1"/>
                </a:solidFill>
              </a:rPr>
              <a:t># mkdir  /</a:t>
            </a:r>
            <a:r>
              <a:rPr lang="en-US" sz="2800">
                <a:solidFill>
                  <a:schemeClr val="bg1"/>
                </a:solidFill>
              </a:rPr>
              <a:t>mnt/shara</a:t>
            </a:r>
            <a:endParaRPr lang="ru-RU" sz="32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9" name="Picture 4" descr="Каталоги пользователей"/>
          <p:cNvPicPr>
            <a:picLocks noChangeAspect="1" noChangeArrowheads="1"/>
          </p:cNvPicPr>
          <p:nvPr>
            <p:ph type="body" idx="4294967295"/>
          </p:nvPr>
        </p:nvPicPr>
        <p:blipFill>
          <a:blip r:embed="rId2"/>
          <a:srcRect l="10475" t="59102"/>
          <a:stretch>
            <a:fillRect/>
          </a:stretch>
        </p:blipFill>
        <p:spPr>
          <a:xfrm>
            <a:off x="179388" y="2924175"/>
            <a:ext cx="3365500" cy="1797050"/>
          </a:xfrm>
          <a:ln w="25400">
            <a:solidFill>
              <a:schemeClr val="tx1"/>
            </a:solidFill>
          </a:ln>
        </p:spPr>
      </p:pic>
      <p:sp>
        <p:nvSpPr>
          <p:cNvPr id="39940" name="Text Box 5"/>
          <p:cNvSpPr txBox="1">
            <a:spLocks noChangeArrowheads="1"/>
          </p:cNvSpPr>
          <p:nvPr/>
        </p:nvSpPr>
        <p:spPr bwMode="auto">
          <a:xfrm>
            <a:off x="179388" y="2060575"/>
            <a:ext cx="33845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/>
              <a:t>Сервер</a:t>
            </a:r>
          </a:p>
        </p:txBody>
      </p:sp>
      <p:pic>
        <p:nvPicPr>
          <p:cNvPr id="39941" name="Picture 6" descr="Клиент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1700213"/>
            <a:ext cx="4302125" cy="151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2" name="Text Box 7"/>
          <p:cNvSpPr txBox="1">
            <a:spLocks noChangeArrowheads="1"/>
          </p:cNvSpPr>
          <p:nvPr/>
        </p:nvSpPr>
        <p:spPr bwMode="auto">
          <a:xfrm>
            <a:off x="4643438" y="1125538"/>
            <a:ext cx="43211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/>
              <a:t>Comp_1</a:t>
            </a:r>
            <a:endParaRPr lang="ru-RU" sz="2800"/>
          </a:p>
        </p:txBody>
      </p:sp>
      <p:sp>
        <p:nvSpPr>
          <p:cNvPr id="39943" name="Text Box 8"/>
          <p:cNvSpPr txBox="1">
            <a:spLocks noChangeArrowheads="1"/>
          </p:cNvSpPr>
          <p:nvPr/>
        </p:nvSpPr>
        <p:spPr bwMode="auto">
          <a:xfrm>
            <a:off x="4643438" y="3644900"/>
            <a:ext cx="43211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/>
              <a:t>Comp_2</a:t>
            </a:r>
            <a:endParaRPr lang="ru-RU" sz="2800"/>
          </a:p>
        </p:txBody>
      </p:sp>
      <p:pic>
        <p:nvPicPr>
          <p:cNvPr id="39944" name="Picture 10" descr="Клиент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6463" y="4221163"/>
            <a:ext cx="4248150" cy="152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5" name="Line 11"/>
          <p:cNvSpPr>
            <a:spLocks noChangeShapeType="1"/>
          </p:cNvSpPr>
          <p:nvPr/>
        </p:nvSpPr>
        <p:spPr bwMode="auto">
          <a:xfrm flipV="1">
            <a:off x="2411413" y="2781300"/>
            <a:ext cx="2232025" cy="7191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46" name="Line 12"/>
          <p:cNvSpPr>
            <a:spLocks noChangeShapeType="1"/>
          </p:cNvSpPr>
          <p:nvPr/>
        </p:nvSpPr>
        <p:spPr bwMode="auto">
          <a:xfrm>
            <a:off x="2484438" y="3860800"/>
            <a:ext cx="2087562" cy="1368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47" name="Line 13"/>
          <p:cNvSpPr>
            <a:spLocks noChangeShapeType="1"/>
          </p:cNvSpPr>
          <p:nvPr/>
        </p:nvSpPr>
        <p:spPr bwMode="auto">
          <a:xfrm>
            <a:off x="2484438" y="4221163"/>
            <a:ext cx="2085975" cy="28527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48" name="Line 14"/>
          <p:cNvSpPr>
            <a:spLocks noChangeShapeType="1"/>
          </p:cNvSpPr>
          <p:nvPr/>
        </p:nvSpPr>
        <p:spPr bwMode="auto">
          <a:xfrm>
            <a:off x="2484438" y="4581525"/>
            <a:ext cx="1150937" cy="22764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49" name="Text Box 15"/>
          <p:cNvSpPr txBox="1">
            <a:spLocks noChangeArrowheads="1"/>
          </p:cNvSpPr>
          <p:nvPr/>
        </p:nvSpPr>
        <p:spPr bwMode="auto">
          <a:xfrm>
            <a:off x="4643438" y="6021388"/>
            <a:ext cx="43211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/>
              <a:t>Comp_3</a:t>
            </a:r>
            <a:endParaRPr lang="ru-RU" sz="2800"/>
          </a:p>
        </p:txBody>
      </p:sp>
      <p:pic>
        <p:nvPicPr>
          <p:cNvPr id="39950" name="Picture 16" descr="Клиент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3438" y="6597650"/>
            <a:ext cx="4248150" cy="152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51" name="Text Box 15"/>
          <p:cNvSpPr txBox="1">
            <a:spLocks noChangeArrowheads="1"/>
          </p:cNvSpPr>
          <p:nvPr/>
        </p:nvSpPr>
        <p:spPr bwMode="auto">
          <a:xfrm>
            <a:off x="323850" y="260350"/>
            <a:ext cx="8820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/>
              <a:t>Результат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Прямоугольник 32"/>
          <p:cNvSpPr/>
          <p:nvPr/>
        </p:nvSpPr>
        <p:spPr>
          <a:xfrm>
            <a:off x="211107" y="3962410"/>
            <a:ext cx="8715436" cy="1714512"/>
          </a:xfrm>
          <a:prstGeom prst="rect">
            <a:avLst/>
          </a:prstGeom>
          <a:solidFill>
            <a:schemeClr val="bg2"/>
          </a:solidFill>
          <a:ln>
            <a:gradFill>
              <a:gsLst>
                <a:gs pos="0">
                  <a:srgbClr val="FC9FCB"/>
                </a:gs>
                <a:gs pos="13000">
                  <a:srgbClr val="F8B049"/>
                </a:gs>
                <a:gs pos="21001">
                  <a:srgbClr val="F8B049"/>
                </a:gs>
                <a:gs pos="63000">
                  <a:srgbClr val="FEE7F2"/>
                </a:gs>
                <a:gs pos="67000">
                  <a:srgbClr val="F952A0"/>
                </a:gs>
                <a:gs pos="69000">
                  <a:srgbClr val="C50849"/>
                </a:gs>
                <a:gs pos="82001">
                  <a:srgbClr val="B43E85"/>
                </a:gs>
                <a:gs pos="100000">
                  <a:srgbClr val="F8B049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Компьютерный класс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Схема сети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43213" y="1700213"/>
            <a:ext cx="3357562" cy="12858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Сервер с общими ресурсами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116013" y="4149725"/>
            <a:ext cx="1943100" cy="857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/>
              <a:t>Comp_1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563938" y="4149725"/>
            <a:ext cx="1862137" cy="857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/>
              <a:t>Comp_2</a:t>
            </a:r>
            <a:endParaRPr lang="ru-RU" sz="2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940425" y="4149725"/>
            <a:ext cx="1944688" cy="857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/>
              <a:t>Comp_3</a:t>
            </a:r>
            <a:endParaRPr lang="ru-RU" sz="2800" dirty="0"/>
          </a:p>
        </p:txBody>
      </p:sp>
      <p:cxnSp>
        <p:nvCxnSpPr>
          <p:cNvPr id="15369" name="Прямая соединительная линия 8"/>
          <p:cNvCxnSpPr>
            <a:cxnSpLocks noChangeShapeType="1"/>
            <a:stCxn id="4" idx="2"/>
            <a:endCxn id="5" idx="0"/>
          </p:cNvCxnSpPr>
          <p:nvPr/>
        </p:nvCxnSpPr>
        <p:spPr bwMode="auto">
          <a:xfrm flipH="1">
            <a:off x="2087563" y="3013075"/>
            <a:ext cx="2435225" cy="1109663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</p:spPr>
      </p:cxnSp>
      <p:cxnSp>
        <p:nvCxnSpPr>
          <p:cNvPr id="15370" name="Прямая соединительная линия 10"/>
          <p:cNvCxnSpPr>
            <a:cxnSpLocks noChangeShapeType="1"/>
            <a:stCxn id="4" idx="2"/>
            <a:endCxn id="7" idx="0"/>
          </p:cNvCxnSpPr>
          <p:nvPr/>
        </p:nvCxnSpPr>
        <p:spPr bwMode="auto">
          <a:xfrm>
            <a:off x="4522788" y="3013075"/>
            <a:ext cx="2390775" cy="1109663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</p:spPr>
      </p:cxnSp>
      <p:cxnSp>
        <p:nvCxnSpPr>
          <p:cNvPr id="15371" name="Прямая соединительная линия 13"/>
          <p:cNvCxnSpPr>
            <a:cxnSpLocks noChangeShapeType="1"/>
            <a:stCxn id="4" idx="2"/>
            <a:endCxn id="6" idx="0"/>
          </p:cNvCxnSpPr>
          <p:nvPr/>
        </p:nvCxnSpPr>
        <p:spPr bwMode="auto">
          <a:xfrm flipH="1">
            <a:off x="4495800" y="3013075"/>
            <a:ext cx="26988" cy="1109663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smtClean="0">
                <a:effectLst/>
              </a:rPr>
              <a:t>Схема каталогов</a:t>
            </a:r>
          </a:p>
        </p:txBody>
      </p:sp>
      <p:pic>
        <p:nvPicPr>
          <p:cNvPr id="16386" name="Picture 4" descr="Каталоги пользователей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 l="10475" t="59102"/>
          <a:stretch>
            <a:fillRect/>
          </a:stretch>
        </p:blipFill>
        <p:spPr>
          <a:xfrm>
            <a:off x="179388" y="2924175"/>
            <a:ext cx="3365500" cy="1797050"/>
          </a:xfrm>
          <a:ln w="25400">
            <a:solidFill>
              <a:schemeClr val="tx1"/>
            </a:solidFill>
          </a:ln>
        </p:spPr>
      </p:pic>
      <p:sp>
        <p:nvSpPr>
          <p:cNvPr id="16387" name="Text Box 5"/>
          <p:cNvSpPr txBox="1">
            <a:spLocks noChangeArrowheads="1"/>
          </p:cNvSpPr>
          <p:nvPr/>
        </p:nvSpPr>
        <p:spPr bwMode="auto">
          <a:xfrm>
            <a:off x="179388" y="2060575"/>
            <a:ext cx="33845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/>
              <a:t>Сервер</a:t>
            </a:r>
          </a:p>
        </p:txBody>
      </p:sp>
      <p:pic>
        <p:nvPicPr>
          <p:cNvPr id="16388" name="Picture 6" descr="Клиент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1700213"/>
            <a:ext cx="4302125" cy="151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9" name="Text Box 7"/>
          <p:cNvSpPr txBox="1">
            <a:spLocks noChangeArrowheads="1"/>
          </p:cNvSpPr>
          <p:nvPr/>
        </p:nvSpPr>
        <p:spPr bwMode="auto">
          <a:xfrm>
            <a:off x="4643438" y="1125538"/>
            <a:ext cx="43211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/>
              <a:t>Comp_1</a:t>
            </a:r>
            <a:endParaRPr lang="ru-RU" sz="2800"/>
          </a:p>
        </p:txBody>
      </p:sp>
      <p:sp>
        <p:nvSpPr>
          <p:cNvPr id="16390" name="Text Box 8"/>
          <p:cNvSpPr txBox="1">
            <a:spLocks noChangeArrowheads="1"/>
          </p:cNvSpPr>
          <p:nvPr/>
        </p:nvSpPr>
        <p:spPr bwMode="auto">
          <a:xfrm>
            <a:off x="4643438" y="3644900"/>
            <a:ext cx="43211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/>
              <a:t>Comp_2</a:t>
            </a:r>
            <a:endParaRPr lang="ru-RU" sz="2800"/>
          </a:p>
        </p:txBody>
      </p:sp>
      <p:pic>
        <p:nvPicPr>
          <p:cNvPr id="16391" name="Picture 10" descr="Клиент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6463" y="4221163"/>
            <a:ext cx="4248150" cy="1525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2" name="Line 11"/>
          <p:cNvSpPr>
            <a:spLocks noChangeShapeType="1"/>
          </p:cNvSpPr>
          <p:nvPr/>
        </p:nvSpPr>
        <p:spPr bwMode="auto">
          <a:xfrm flipV="1">
            <a:off x="2411413" y="2781300"/>
            <a:ext cx="2232025" cy="7191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3" name="Line 12"/>
          <p:cNvSpPr>
            <a:spLocks noChangeShapeType="1"/>
          </p:cNvSpPr>
          <p:nvPr/>
        </p:nvSpPr>
        <p:spPr bwMode="auto">
          <a:xfrm>
            <a:off x="2484438" y="3860800"/>
            <a:ext cx="2087562" cy="1368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4" name="Line 13"/>
          <p:cNvSpPr>
            <a:spLocks noChangeShapeType="1"/>
          </p:cNvSpPr>
          <p:nvPr/>
        </p:nvSpPr>
        <p:spPr bwMode="auto">
          <a:xfrm>
            <a:off x="2484438" y="4221163"/>
            <a:ext cx="2085975" cy="28527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5" name="Line 14"/>
          <p:cNvSpPr>
            <a:spLocks noChangeShapeType="1"/>
          </p:cNvSpPr>
          <p:nvPr/>
        </p:nvSpPr>
        <p:spPr bwMode="auto">
          <a:xfrm>
            <a:off x="2484438" y="4581525"/>
            <a:ext cx="1150937" cy="22764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6" name="Text Box 15"/>
          <p:cNvSpPr txBox="1">
            <a:spLocks noChangeArrowheads="1"/>
          </p:cNvSpPr>
          <p:nvPr/>
        </p:nvSpPr>
        <p:spPr bwMode="auto">
          <a:xfrm>
            <a:off x="4643438" y="6021388"/>
            <a:ext cx="43211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/>
              <a:t>Comp_3</a:t>
            </a:r>
            <a:endParaRPr lang="ru-RU" sz="2800"/>
          </a:p>
        </p:txBody>
      </p:sp>
      <p:pic>
        <p:nvPicPr>
          <p:cNvPr id="16397" name="Picture 16" descr="Клиент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3438" y="6597650"/>
            <a:ext cx="4248150" cy="152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68478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Выбор ОС для файлового сервера</a:t>
            </a:r>
            <a:br>
              <a:rPr lang="ru-RU" dirty="0" smtClean="0"/>
            </a:br>
            <a:r>
              <a:rPr lang="ru-RU" dirty="0" smtClean="0"/>
              <a:t>Минусы</a:t>
            </a:r>
            <a:endParaRPr lang="ru-RU" dirty="0"/>
          </a:p>
        </p:txBody>
      </p:sp>
      <p:graphicFrame>
        <p:nvGraphicFramePr>
          <p:cNvPr id="16404" name="Group 20"/>
          <p:cNvGraphicFramePr>
            <a:graphicFrameLocks noGrp="1"/>
          </p:cNvGraphicFramePr>
          <p:nvPr/>
        </p:nvGraphicFramePr>
        <p:xfrm>
          <a:off x="500063" y="2428875"/>
          <a:ext cx="8143875" cy="2925763"/>
        </p:xfrm>
        <a:graphic>
          <a:graphicData uri="http://schemas.openxmlformats.org/drawingml/2006/table">
            <a:tbl>
              <a:tblPr/>
              <a:tblGrid>
                <a:gridCol w="4071937"/>
                <a:gridCol w="4071938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charset="0"/>
                        </a:rPr>
                        <a:t>Windows XP (7)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charset="0"/>
                        </a:rPr>
                        <a:t>Linux</a:t>
                      </a: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Arial" charset="0"/>
                        </a:rPr>
                        <a:t>Ограничение на 10 (15) одновременных подключений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Arial" charset="0"/>
                        </a:rPr>
                        <a:t>Сложность первоначальной настройки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F0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Lucida Sans Unicode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E0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ru-RU" smtClean="0"/>
              <a:t>Во первых необходимо включить Одноранговую сеть  в свойствах "Установка и удаление программ" - "Компоненты Windows" - "Сетевые службы"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Windows XP. </a:t>
            </a:r>
            <a:r>
              <a:rPr lang="ru-RU" dirty="0" smtClean="0"/>
              <a:t>Подготовка</a:t>
            </a:r>
            <a:endParaRPr lang="ru-RU" dirty="0"/>
          </a:p>
        </p:txBody>
      </p:sp>
      <p:pic>
        <p:nvPicPr>
          <p:cNvPr id="1843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3214688"/>
            <a:ext cx="8342312" cy="364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Содержимое 1"/>
          <p:cNvSpPr>
            <a:spLocks noGrp="1"/>
          </p:cNvSpPr>
          <p:nvPr>
            <p:ph idx="1"/>
          </p:nvPr>
        </p:nvSpPr>
        <p:spPr>
          <a:xfrm>
            <a:off x="457200" y="1481138"/>
            <a:ext cx="4400550" cy="4525962"/>
          </a:xfrm>
        </p:spPr>
        <p:txBody>
          <a:bodyPr/>
          <a:lstStyle/>
          <a:p>
            <a:pPr eaLnBrk="1" hangingPunct="1"/>
            <a:r>
              <a:rPr lang="ru-RU" smtClean="0"/>
              <a:t>Во вторых:</a:t>
            </a:r>
          </a:p>
          <a:p>
            <a:pPr eaLnBrk="1" hangingPunct="1">
              <a:buFont typeface="Wingdings 3" pitchFamily="18" charset="2"/>
              <a:buNone/>
            </a:pPr>
            <a:r>
              <a:rPr lang="ru-RU" smtClean="0"/>
              <a:t>Свойства сетевого подключения – отметить флажок «Служба общего доступа к файлам и принтерам»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Windows XP. </a:t>
            </a:r>
            <a:r>
              <a:rPr lang="ru-RU" dirty="0" smtClean="0"/>
              <a:t>Подготовка</a:t>
            </a:r>
            <a:endParaRPr lang="ru-RU" dirty="0"/>
          </a:p>
        </p:txBody>
      </p:sp>
      <p:pic>
        <p:nvPicPr>
          <p:cNvPr id="1945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3" y="1833563"/>
            <a:ext cx="4357687" cy="502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138"/>
            <a:ext cx="4114800" cy="4525962"/>
          </a:xfrm>
        </p:spPr>
        <p:txBody>
          <a:bodyPr>
            <a:normAutofit fontScale="92500"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Создаем пользователя с </a:t>
            </a:r>
            <a:r>
              <a:rPr lang="ru-RU" b="1" dirty="0" smtClean="0"/>
              <a:t>логином и паролем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/>
              <a:t>Отменяем простой доступ к файлам и папкам (Мой компьютер – Сервис – Параметры папок – снять флажок Использовать общий доступ к файлам и папкам)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Windows XP. </a:t>
            </a:r>
            <a:r>
              <a:rPr lang="ru-RU" dirty="0" smtClean="0"/>
              <a:t>Настройка сервера</a:t>
            </a:r>
            <a:endParaRPr lang="ru-RU" dirty="0"/>
          </a:p>
        </p:txBody>
      </p:sp>
      <p:pic>
        <p:nvPicPr>
          <p:cNvPr id="2048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1597025"/>
            <a:ext cx="4572000" cy="526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8425" indent="7938" eaLnBrk="1" hangingPunct="1">
              <a:lnSpc>
                <a:spcPct val="80000"/>
              </a:lnSpc>
              <a:buFont typeface="Lucida Sans Unicode" pitchFamily="34" charset="0"/>
              <a:buNone/>
            </a:pPr>
            <a:r>
              <a:rPr lang="ru-RU" sz="2500" smtClean="0">
                <a:latin typeface="Times New Roman" pitchFamily="18" charset="0"/>
                <a:cs typeface="Times New Roman" pitchFamily="18" charset="0"/>
              </a:rPr>
              <a:t>На сервере создаем каталог</a:t>
            </a:r>
            <a:r>
              <a:rPr lang="en-US" sz="25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i="1" smtClean="0">
                <a:latin typeface="Times New Roman" pitchFamily="18" charset="0"/>
                <a:cs typeface="Times New Roman" pitchFamily="18" charset="0"/>
              </a:rPr>
              <a:t>shara</a:t>
            </a:r>
            <a:r>
              <a:rPr lang="ru-RU" sz="2500" smtClean="0">
                <a:latin typeface="Times New Roman" pitchFamily="18" charset="0"/>
                <a:cs typeface="Times New Roman" pitchFamily="18" charset="0"/>
              </a:rPr>
              <a:t>, и в свойствах открываем к нему Общий доступ. Внутри </a:t>
            </a:r>
            <a:r>
              <a:rPr lang="en-US" sz="2500" i="1" smtClean="0">
                <a:latin typeface="Times New Roman" pitchFamily="18" charset="0"/>
                <a:cs typeface="Times New Roman" pitchFamily="18" charset="0"/>
              </a:rPr>
              <a:t>shara </a:t>
            </a:r>
            <a:r>
              <a:rPr lang="ru-RU" sz="2500" smtClean="0">
                <a:latin typeface="Times New Roman" pitchFamily="18" charset="0"/>
                <a:cs typeface="Times New Roman" pitchFamily="18" charset="0"/>
              </a:rPr>
              <a:t>создаем каталоги пользователей (компьютеров </a:t>
            </a:r>
            <a:r>
              <a:rPr lang="en-US" sz="2500" i="1" smtClean="0">
                <a:latin typeface="Times New Roman" pitchFamily="18" charset="0"/>
                <a:cs typeface="Times New Roman" pitchFamily="18" charset="0"/>
              </a:rPr>
              <a:t>User1, User2 …</a:t>
            </a:r>
            <a:r>
              <a:rPr lang="en-US" sz="250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500" smtClean="0">
              <a:latin typeface="Times New Roman" pitchFamily="18" charset="0"/>
              <a:cs typeface="Times New Roman" pitchFamily="18" charset="0"/>
            </a:endParaRPr>
          </a:p>
          <a:p>
            <a:pPr marL="98425" indent="7938" eaLnBrk="1" hangingPunct="1">
              <a:lnSpc>
                <a:spcPct val="80000"/>
              </a:lnSpc>
              <a:buFont typeface="Lucida Sans Unicode" pitchFamily="34" charset="0"/>
              <a:buChar char=""/>
            </a:pPr>
            <a:endParaRPr lang="ru-RU" sz="2500" i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Windows XP</a:t>
            </a:r>
            <a:r>
              <a:rPr lang="ru-RU" dirty="0" smtClean="0"/>
              <a:t>. Настройка сервера</a:t>
            </a:r>
            <a:endParaRPr lang="ru-RU" dirty="0"/>
          </a:p>
        </p:txBody>
      </p:sp>
      <p:pic>
        <p:nvPicPr>
          <p:cNvPr id="21507" name="Picture 6" descr="Каталоги пользователей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27313" y="2492375"/>
            <a:ext cx="3511550" cy="410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538</TotalTime>
  <Words>538</Words>
  <Application>Microsoft Office PowerPoint</Application>
  <PresentationFormat>Экран (4:3)</PresentationFormat>
  <Paragraphs>112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Шаблон оформления</vt:lpstr>
      </vt:variant>
      <vt:variant>
        <vt:i4>8</vt:i4>
      </vt:variant>
      <vt:variant>
        <vt:lpstr>Заголовки слайдов</vt:lpstr>
      </vt:variant>
      <vt:variant>
        <vt:i4>21</vt:i4>
      </vt:variant>
    </vt:vector>
  </HeadingPairs>
  <TitlesOfParts>
    <vt:vector size="38" baseType="lpstr">
      <vt:lpstr>Arial</vt:lpstr>
      <vt:lpstr>Lucida Sans Unicode</vt:lpstr>
      <vt:lpstr>Wingdings 3</vt:lpstr>
      <vt:lpstr>Verdana</vt:lpstr>
      <vt:lpstr>Wingdings 2</vt:lpstr>
      <vt:lpstr>Calibri</vt:lpstr>
      <vt:lpstr>Times New Roman</vt:lpstr>
      <vt:lpstr>Courier New</vt:lpstr>
      <vt:lpstr>Arial Unicode MS</vt:lpstr>
      <vt:lpstr>Открытая</vt:lpstr>
      <vt:lpstr>Открытая</vt:lpstr>
      <vt:lpstr>Открытая</vt:lpstr>
      <vt:lpstr>Открытая</vt:lpstr>
      <vt:lpstr>Открытая</vt:lpstr>
      <vt:lpstr>Открытая</vt:lpstr>
      <vt:lpstr>Открытая</vt:lpstr>
      <vt:lpstr>Открытая</vt:lpstr>
      <vt:lpstr>Организация файл-сервера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Подключение клиентов Linux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МОУ Нежинский лицей</cp:lastModifiedBy>
  <cp:revision>28</cp:revision>
  <dcterms:created xsi:type="dcterms:W3CDTF">2011-01-18T04:34:29Z</dcterms:created>
  <dcterms:modified xsi:type="dcterms:W3CDTF">2011-01-18T20:51:42Z</dcterms:modified>
</cp:coreProperties>
</file>