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74" r:id="rId5"/>
    <p:sldId id="259" r:id="rId6"/>
    <p:sldId id="261" r:id="rId7"/>
    <p:sldId id="262" r:id="rId8"/>
    <p:sldId id="263" r:id="rId9"/>
    <p:sldId id="260" r:id="rId10"/>
    <p:sldId id="272" r:id="rId11"/>
    <p:sldId id="269" r:id="rId12"/>
    <p:sldId id="264" r:id="rId13"/>
    <p:sldId id="265" r:id="rId14"/>
    <p:sldId id="266" r:id="rId15"/>
    <p:sldId id="268" r:id="rId16"/>
    <p:sldId id="270" r:id="rId17"/>
    <p:sldId id="275" r:id="rId18"/>
    <p:sldId id="267" r:id="rId19"/>
    <p:sldId id="271" r:id="rId20"/>
    <p:sldId id="277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660"/>
  </p:normalViewPr>
  <p:slideViewPr>
    <p:cSldViewPr>
      <p:cViewPr varScale="1">
        <p:scale>
          <a:sx n="67" d="100"/>
          <a:sy n="67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AB6061A-B765-4037-92A3-6F78B9F05B00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ECC0CA0-AE26-464A-B6E0-EADC1899B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1C8F1-5550-4FF5-B529-C5CBC67EC0D7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77246-1A2A-4856-A26B-A6C02CAF1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4B123-379B-4E14-9401-C3F66D1CDD84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D5856-A134-4BAF-91E9-8EBC901B69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3C4BE9-3D4A-42AE-B2A1-6F9818362910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C5CC9-E121-473D-B4AD-AE540740C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E84441-9C1A-43CA-A00B-97530ED1BB29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B5F548-FABD-455B-ACC4-B089EA113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E0D435-5EF4-4E52-B629-734B701DE827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B1280D-6CA5-428A-8710-BFF2EAE849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819179-585C-4799-9977-62CCAD24FEE0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DA16A6D-57AB-4EB3-93C8-3D5026B924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07EE4C-E028-4598-AA03-E20CA10A1BCE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59EB94-2858-4CA2-BB2D-0A1B16127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2D089-D100-4A84-A092-95398D3A2A28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11E05-A8FF-4487-A2D4-002F39DDC7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8CC6C3-7E6F-401F-A574-4F5F0F1F6A34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67E7B7-382C-4D1B-8FCA-F7276FE73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531E3F7-5671-4E78-8D23-EF7E32478F9F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6F6B4F1-EBBC-49F8-B613-F493E74F2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B4F11ED-0E7E-41A3-9591-18CB13B27022}" type="datetimeFigureOut">
              <a:rPr lang="ru-RU"/>
              <a:pPr>
                <a:defRPr/>
              </a:pPr>
              <a:t>19.01.2011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2F0A91-4086-42E0-AC2F-E19D351E1A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0" r:id="rId2"/>
    <p:sldLayoutId id="2147483745" r:id="rId3"/>
    <p:sldLayoutId id="2147483746" r:id="rId4"/>
    <p:sldLayoutId id="2147483747" r:id="rId5"/>
    <p:sldLayoutId id="2147483748" r:id="rId6"/>
    <p:sldLayoutId id="2147483741" r:id="rId7"/>
    <p:sldLayoutId id="2147483749" r:id="rId8"/>
    <p:sldLayoutId id="2147483750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752600"/>
            <a:ext cx="7772400" cy="1830388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Организация файл-сервера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>
              <a:lnSpc>
                <a:spcPct val="90000"/>
              </a:lnSpc>
            </a:pPr>
            <a:r>
              <a:rPr lang="ru-RU" sz="2500" smtClean="0"/>
              <a:t>Шулаков Владимир Николаевич</a:t>
            </a:r>
          </a:p>
          <a:p>
            <a:pPr marR="0" eaLnBrk="1" hangingPunct="1">
              <a:lnSpc>
                <a:spcPct val="90000"/>
              </a:lnSpc>
            </a:pPr>
            <a:r>
              <a:rPr lang="ru-RU" sz="2500" smtClean="0"/>
              <a:t>МОУ «Нежинский лицей </a:t>
            </a:r>
            <a:br>
              <a:rPr lang="ru-RU" sz="2500" smtClean="0"/>
            </a:br>
            <a:r>
              <a:rPr lang="ru-RU" sz="2500" smtClean="0"/>
              <a:t>Оренбургского района»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mtClean="0"/>
              <a:t>Настраиваем общий доступ</a:t>
            </a:r>
          </a:p>
        </p:txBody>
      </p:sp>
      <p:pic>
        <p:nvPicPr>
          <p:cNvPr id="22530" name="Picture 4" descr="Свойства Ша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2988" y="2030413"/>
            <a:ext cx="7426325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Заголовок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425" y="268288"/>
            <a:ext cx="8467725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Содержимое 1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623888" indent="-514350" eaLnBrk="1" hangingPunct="1">
              <a:lnSpc>
                <a:spcPct val="80000"/>
              </a:lnSpc>
              <a:buFont typeface="Lucida Sans Unicode" pitchFamily="34" charset="0"/>
              <a:buAutoNum type="arabicPeriod"/>
            </a:pP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Включаем все остальные компьютеры, подсоединяем их к сети.</a:t>
            </a:r>
          </a:p>
          <a:p>
            <a:pPr marL="623888" indent="-514350" eaLnBrk="1" hangingPunct="1">
              <a:lnSpc>
                <a:spcPct val="80000"/>
              </a:lnSpc>
              <a:buFont typeface="Lucida Sans Unicode" pitchFamily="34" charset="0"/>
              <a:buAutoNum type="arabicPeriod"/>
            </a:pP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marL="623888" indent="-514350" eaLnBrk="1" hangingPunct="1">
              <a:lnSpc>
                <a:spcPct val="80000"/>
              </a:lnSpc>
              <a:buFont typeface="Lucida Sans Unicode" pitchFamily="34" charset="0"/>
              <a:buAutoNum type="arabicPeriod"/>
            </a:pP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На каждом из них проделываем следующую процедуру:</a:t>
            </a:r>
          </a:p>
          <a:p>
            <a:pPr marL="879475" lvl="1" indent="-514350" eaLnBrk="1" hangingPunct="1">
              <a:lnSpc>
                <a:spcPct val="80000"/>
              </a:lnSpc>
              <a:buFont typeface="Courier New" pitchFamily="49" charset="0"/>
              <a:buChar char="o"/>
            </a:pP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Пуск - Панель управления – Мастер настройки сети.</a:t>
            </a:r>
          </a:p>
          <a:p>
            <a:pPr marL="879475" lvl="1" indent="-514350" eaLnBrk="1" hangingPunct="1">
              <a:lnSpc>
                <a:spcPct val="80000"/>
              </a:lnSpc>
              <a:buFont typeface="Courier New" pitchFamily="49" charset="0"/>
              <a:buChar char="o"/>
            </a:pP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В Мастере прописываем уникальные имена компьютеров (</a:t>
            </a:r>
            <a:r>
              <a:rPr lang="en-US" sz="2500" i="1" smtClean="0">
                <a:latin typeface="Times New Roman" pitchFamily="18" charset="0"/>
                <a:cs typeface="Times New Roman" pitchFamily="18" charset="0"/>
              </a:rPr>
              <a:t>Server, User1, User2…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единую для всех рабочую группу (</a:t>
            </a:r>
            <a:r>
              <a:rPr lang="ru-RU" sz="2500" i="1" smtClean="0">
                <a:latin typeface="Times New Roman" pitchFamily="18" charset="0"/>
                <a:cs typeface="Times New Roman" pitchFamily="18" charset="0"/>
              </a:rPr>
              <a:t>например </a:t>
            </a:r>
            <a:r>
              <a:rPr lang="en-US" sz="2500" i="1" smtClean="0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 и включаем Общий доступ к файлам и папкам</a:t>
            </a:r>
          </a:p>
          <a:p>
            <a:pPr marL="879475" lvl="1" indent="-514350" eaLnBrk="1" hangingPunct="1">
              <a:lnSpc>
                <a:spcPct val="80000"/>
              </a:lnSpc>
              <a:buFont typeface="Courier New" pitchFamily="49" charset="0"/>
              <a:buChar char="o"/>
            </a:pP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marL="623888" indent="-514350" eaLnBrk="1" hangingPunct="1">
              <a:lnSpc>
                <a:spcPct val="80000"/>
              </a:lnSpc>
              <a:buFont typeface="Courier New" pitchFamily="49" charset="0"/>
              <a:buAutoNum type="arabicPeriod"/>
            </a:pP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Создаем сетевой диск для сервера:</a:t>
            </a:r>
          </a:p>
          <a:p>
            <a:pPr marL="623888" indent="-514350" eaLnBrk="1" hangingPunct="1">
              <a:lnSpc>
                <a:spcPct val="80000"/>
              </a:lnSpc>
              <a:buFont typeface="Lucida Sans Unicode" pitchFamily="34" charset="0"/>
              <a:buNone/>
            </a:pP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	Мой компьютер – Подключить сетевой диск – Выбираем букву диска (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K:</a:t>
            </a: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), вводим путь 							 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\\server\shara\</a:t>
            </a:r>
            <a:endParaRPr lang="ru-RU" sz="2500" i="1" smtClean="0">
              <a:latin typeface="Times New Roman" pitchFamily="18" charset="0"/>
              <a:cs typeface="Times New Roman" pitchFamily="18" charset="0"/>
            </a:endParaRPr>
          </a:p>
          <a:p>
            <a:pPr marL="623888" indent="-514350"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ru-RU" sz="23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Windows XP</a:t>
            </a:r>
            <a:r>
              <a:rPr lang="ru-RU" dirty="0" smtClean="0"/>
              <a:t>. Настройка сервера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/>
              </a:rPr>
              <a:t>ОС Линукс. Настройка</a:t>
            </a: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mtClean="0"/>
              <a:t>В менеджере пакетов необходимо проверить наличие пакетов:</a:t>
            </a:r>
          </a:p>
          <a:p>
            <a:pPr eaLnBrk="1" hangingPunct="1"/>
            <a:r>
              <a:rPr lang="en-US" smtClean="0"/>
              <a:t>Samba</a:t>
            </a:r>
            <a:r>
              <a:rPr lang="ru-RU" smtClean="0"/>
              <a:t> (в описании которого должно присутствовать слово </a:t>
            </a:r>
            <a:r>
              <a:rPr lang="en-US" smtClean="0"/>
              <a:t>Server)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ru-RU" smtClean="0"/>
              <a:t>При настройке нам необходимо будет пользоваться терминальным режимом (окном). Его можно найти в меню Системные, Разное и т.д.</a:t>
            </a:r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en-US" smtClean="0"/>
          </a:p>
          <a:p>
            <a:pPr eaLnBrk="1" hangingPunct="1">
              <a:buFont typeface="Wingdings 3" pitchFamily="18" charset="2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/>
              </a:rPr>
              <a:t>ОС Линукс. Настройка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mtClean="0"/>
              <a:t>Все нижеописанные действия производим от имени суперпользователя. Вводим команду</a:t>
            </a:r>
          </a:p>
          <a:p>
            <a:pPr eaLnBrk="1" hangingPunct="1">
              <a:buFont typeface="Wingdings 3" pitchFamily="18" charset="2"/>
              <a:buNone/>
            </a:pPr>
            <a:endParaRPr lang="ru-RU" smtClean="0"/>
          </a:p>
          <a:p>
            <a:pPr eaLnBrk="1" hangingPunct="1">
              <a:buFont typeface="Wingdings 3" pitchFamily="18" charset="2"/>
              <a:buNone/>
            </a:pPr>
            <a:endParaRPr lang="ru-RU" smtClean="0"/>
          </a:p>
          <a:p>
            <a:pPr eaLnBrk="1" hangingPunct="1">
              <a:buFont typeface="Wingdings 3" pitchFamily="18" charset="2"/>
              <a:buNone/>
            </a:pPr>
            <a:endParaRPr lang="ru-RU" smtClean="0"/>
          </a:p>
          <a:p>
            <a:pPr eaLnBrk="1" hangingPunct="1">
              <a:buFont typeface="Wingdings 3" pitchFamily="18" charset="2"/>
              <a:buNone/>
            </a:pPr>
            <a:r>
              <a:rPr lang="ru-RU" smtClean="0"/>
              <a:t>Создаем владельца общих ресурсов и сами общие папки</a:t>
            </a:r>
          </a:p>
          <a:p>
            <a:pPr eaLnBrk="1" hangingPunct="1"/>
            <a:r>
              <a:rPr lang="ru-RU" smtClean="0"/>
              <a:t>Создадим такого пользователя в системе, имя пользователя </a:t>
            </a:r>
            <a:r>
              <a:rPr lang="en-US" b="1" smtClean="0"/>
              <a:t>netuser</a:t>
            </a:r>
            <a:r>
              <a:rPr lang="ru-RU" smtClean="0"/>
              <a:t>, его пароль </a:t>
            </a:r>
            <a:r>
              <a:rPr lang="ru-RU" b="1" smtClean="0"/>
              <a:t>USER123</a:t>
            </a:r>
            <a:endParaRPr lang="ru-RU" smtClean="0"/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611188" y="5876925"/>
            <a:ext cx="7653337" cy="5794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3200">
                <a:solidFill>
                  <a:schemeClr val="bg1"/>
                </a:solidFill>
              </a:rPr>
              <a:t># </a:t>
            </a:r>
            <a:r>
              <a:rPr lang="ru-RU" sz="3200">
                <a:solidFill>
                  <a:schemeClr val="bg1"/>
                </a:solidFill>
              </a:rPr>
              <a:t>useradd -m </a:t>
            </a:r>
            <a:r>
              <a:rPr lang="en-US" sz="3200">
                <a:solidFill>
                  <a:schemeClr val="bg1"/>
                </a:solidFill>
              </a:rPr>
              <a:t>netuser</a:t>
            </a:r>
            <a:r>
              <a:rPr lang="ru-RU" sz="3200">
                <a:solidFill>
                  <a:schemeClr val="bg1"/>
                </a:solidFill>
              </a:rPr>
              <a:t> -p USER123</a:t>
            </a: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611188" y="2349500"/>
            <a:ext cx="7653337" cy="1117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3200">
                <a:solidFill>
                  <a:schemeClr val="bg1"/>
                </a:solidFill>
              </a:rPr>
              <a:t># su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3200">
                <a:solidFill>
                  <a:schemeClr val="bg1"/>
                </a:solidFill>
              </a:rPr>
              <a:t>Пароль: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/>
              </a:rPr>
              <a:t>ОС Линукс. Настройка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mtClean="0"/>
              <a:t>Теперь создадим папку </a:t>
            </a:r>
            <a:r>
              <a:rPr lang="ru-RU" b="1" smtClean="0"/>
              <a:t>sharа</a:t>
            </a:r>
            <a:r>
              <a:rPr lang="ru-RU" smtClean="0"/>
              <a:t>, в которой будут находиться наши будущие общие ресурсы, назначим нового владельца</a:t>
            </a:r>
            <a:r>
              <a:rPr lang="en-US" smtClean="0"/>
              <a:t> </a:t>
            </a:r>
            <a:r>
              <a:rPr lang="ru-RU" smtClean="0"/>
              <a:t>созданной папке - </a:t>
            </a:r>
            <a:r>
              <a:rPr lang="en-US" b="1" smtClean="0"/>
              <a:t>netuser</a:t>
            </a:r>
            <a:r>
              <a:rPr lang="ru-RU" smtClean="0"/>
              <a:t>, а также несколько изменим разрешения: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250825" y="3644900"/>
            <a:ext cx="8497888" cy="201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800">
                <a:solidFill>
                  <a:schemeClr val="bg1"/>
                </a:solidFill>
              </a:rPr>
              <a:t># mkdir  /</a:t>
            </a:r>
            <a:r>
              <a:rPr lang="en-US" sz="2800">
                <a:solidFill>
                  <a:schemeClr val="bg1"/>
                </a:solidFill>
              </a:rPr>
              <a:t>home</a:t>
            </a:r>
            <a:r>
              <a:rPr lang="ru-RU" sz="2800">
                <a:solidFill>
                  <a:schemeClr val="bg1"/>
                </a:solidFill>
              </a:rPr>
              <a:t>/</a:t>
            </a:r>
            <a:r>
              <a:rPr lang="en-US" sz="2800">
                <a:solidFill>
                  <a:schemeClr val="bg1"/>
                </a:solidFill>
              </a:rPr>
              <a:t>netuser</a:t>
            </a:r>
            <a:r>
              <a:rPr lang="ru-RU" sz="2800">
                <a:solidFill>
                  <a:schemeClr val="bg1"/>
                </a:solidFill>
              </a:rPr>
              <a:t>/shar</a:t>
            </a:r>
            <a:r>
              <a:rPr lang="en-US" sz="2800">
                <a:solidFill>
                  <a:schemeClr val="bg1"/>
                </a:solidFill>
              </a:rPr>
              <a:t>a</a:t>
            </a:r>
            <a:endParaRPr lang="ru-RU" sz="2800">
              <a:solidFill>
                <a:schemeClr val="bg1"/>
              </a:solidFill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800">
                <a:solidFill>
                  <a:schemeClr val="bg1"/>
                </a:solidFill>
                <a:latin typeface="Arial Unicode MS" pitchFamily="34" charset="-128"/>
              </a:rPr>
              <a:t># chown -R </a:t>
            </a:r>
            <a:r>
              <a:rPr lang="en-US" sz="2800">
                <a:solidFill>
                  <a:schemeClr val="bg1"/>
                </a:solidFill>
                <a:latin typeface="Arial Unicode MS" pitchFamily="34" charset="-128"/>
              </a:rPr>
              <a:t>netuser</a:t>
            </a:r>
            <a:r>
              <a:rPr lang="ru-RU" sz="2800">
                <a:solidFill>
                  <a:schemeClr val="bg1"/>
                </a:solidFill>
                <a:latin typeface="Arial Unicode MS" pitchFamily="34" charset="-128"/>
              </a:rPr>
              <a:t>:users   /</a:t>
            </a:r>
            <a:r>
              <a:rPr lang="en-US" sz="2800">
                <a:solidFill>
                  <a:schemeClr val="bg1"/>
                </a:solidFill>
                <a:latin typeface="Arial Unicode MS" pitchFamily="34" charset="-128"/>
              </a:rPr>
              <a:t>home</a:t>
            </a:r>
            <a:r>
              <a:rPr lang="ru-RU" sz="2800">
                <a:solidFill>
                  <a:schemeClr val="bg1"/>
                </a:solidFill>
                <a:latin typeface="Arial Unicode MS" pitchFamily="34" charset="-128"/>
              </a:rPr>
              <a:t>/</a:t>
            </a:r>
            <a:r>
              <a:rPr lang="en-US" sz="2800">
                <a:solidFill>
                  <a:schemeClr val="bg1"/>
                </a:solidFill>
                <a:latin typeface="Arial Unicode MS" pitchFamily="34" charset="-128"/>
              </a:rPr>
              <a:t>netuser</a:t>
            </a:r>
            <a:r>
              <a:rPr lang="ru-RU" sz="2800">
                <a:solidFill>
                  <a:schemeClr val="bg1"/>
                </a:solidFill>
                <a:latin typeface="Arial Unicode MS" pitchFamily="34" charset="-128"/>
              </a:rPr>
              <a:t>/</a:t>
            </a:r>
            <a:r>
              <a:rPr lang="en-US" sz="2800">
                <a:solidFill>
                  <a:schemeClr val="bg1"/>
                </a:solidFill>
                <a:latin typeface="Arial Unicode MS" pitchFamily="34" charset="-128"/>
              </a:rPr>
              <a:t>shara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800">
                <a:solidFill>
                  <a:schemeClr val="bg1"/>
                </a:solidFill>
                <a:latin typeface="Arial Unicode MS" pitchFamily="34" charset="-128"/>
              </a:rPr>
              <a:t># chmod -R ugo+rwx   /</a:t>
            </a:r>
            <a:r>
              <a:rPr lang="en-US" sz="2800">
                <a:solidFill>
                  <a:schemeClr val="bg1"/>
                </a:solidFill>
                <a:latin typeface="Arial Unicode MS" pitchFamily="34" charset="-128"/>
              </a:rPr>
              <a:t>home</a:t>
            </a:r>
            <a:r>
              <a:rPr lang="ru-RU" sz="2800">
                <a:solidFill>
                  <a:schemeClr val="bg1"/>
                </a:solidFill>
                <a:latin typeface="Arial Unicode MS" pitchFamily="34" charset="-128"/>
              </a:rPr>
              <a:t>/</a:t>
            </a:r>
            <a:r>
              <a:rPr lang="en-US" sz="2800">
                <a:solidFill>
                  <a:schemeClr val="bg1"/>
                </a:solidFill>
                <a:latin typeface="Arial Unicode MS" pitchFamily="34" charset="-128"/>
              </a:rPr>
              <a:t>netuser</a:t>
            </a:r>
            <a:r>
              <a:rPr lang="ru-RU" sz="2800">
                <a:solidFill>
                  <a:schemeClr val="bg1"/>
                </a:solidFill>
                <a:latin typeface="Arial Unicode MS" pitchFamily="34" charset="-128"/>
              </a:rPr>
              <a:t>/</a:t>
            </a:r>
            <a:r>
              <a:rPr lang="en-US" sz="2800">
                <a:solidFill>
                  <a:schemeClr val="bg1"/>
                </a:solidFill>
                <a:latin typeface="Arial Unicode MS" pitchFamily="34" charset="-128"/>
              </a:rPr>
              <a:t>shara/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3200">
                <a:solidFill>
                  <a:schemeClr val="bg1"/>
                </a:solidFill>
              </a:rPr>
              <a:t>…</a:t>
            </a:r>
            <a:endParaRPr lang="ru-RU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/>
              </a:rPr>
              <a:t>ОС Линукс. Настройка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8229600" cy="101123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2400" smtClean="0"/>
              <a:t>Самый сложный шаг – настраиваем самба-сервер.  Для этого вводим следующее: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0" y="1844675"/>
            <a:ext cx="9144000" cy="40894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800">
                <a:solidFill>
                  <a:schemeClr val="bg1"/>
                </a:solidFill>
                <a:latin typeface="Arial Unicode MS" pitchFamily="34" charset="-128"/>
              </a:rPr>
              <a:t># </a:t>
            </a:r>
            <a:r>
              <a:rPr lang="en-US" sz="2800">
                <a:solidFill>
                  <a:schemeClr val="bg1"/>
                </a:solidFill>
                <a:latin typeface="Arial Unicode MS" pitchFamily="34" charset="-128"/>
              </a:rPr>
              <a:t>cat&gt;/etc/samba/smb.conf</a:t>
            </a:r>
          </a:p>
          <a:p>
            <a:r>
              <a:rPr lang="ru-RU">
                <a:solidFill>
                  <a:schemeClr val="bg1"/>
                </a:solidFill>
              </a:rPr>
              <a:t>[global]</a:t>
            </a:r>
          </a:p>
          <a:p>
            <a:r>
              <a:rPr lang="ru-RU">
                <a:solidFill>
                  <a:schemeClr val="bg1"/>
                </a:solidFill>
              </a:rPr>
              <a:t>workgroup = WORK</a:t>
            </a:r>
          </a:p>
          <a:p>
            <a:r>
              <a:rPr lang="ru-RU">
                <a:solidFill>
                  <a:schemeClr val="bg1"/>
                </a:solidFill>
              </a:rPr>
              <a:t>netbios name = SERVER</a:t>
            </a:r>
          </a:p>
          <a:p>
            <a:r>
              <a:rPr lang="ru-RU">
                <a:solidFill>
                  <a:schemeClr val="bg1"/>
                </a:solidFill>
              </a:rPr>
              <a:t>security = SHARE</a:t>
            </a:r>
          </a:p>
          <a:p>
            <a:r>
              <a:rPr lang="ru-RU">
                <a:solidFill>
                  <a:schemeClr val="bg1"/>
                </a:solidFill>
              </a:rPr>
              <a:t>server string = WorkCatalog                                                                                      </a:t>
            </a:r>
          </a:p>
          <a:p>
            <a:r>
              <a:rPr lang="ru-RU">
                <a:solidFill>
                  <a:schemeClr val="bg1"/>
                </a:solidFill>
              </a:rPr>
              <a:t>[shara]</a:t>
            </a:r>
          </a:p>
          <a:p>
            <a:r>
              <a:rPr lang="ru-RU">
                <a:solidFill>
                  <a:schemeClr val="bg1"/>
                </a:solidFill>
              </a:rPr>
              <a:t>path=/home/</a:t>
            </a:r>
            <a:r>
              <a:rPr lang="en-US">
                <a:solidFill>
                  <a:schemeClr val="bg1"/>
                </a:solidFill>
              </a:rPr>
              <a:t>netuser</a:t>
            </a:r>
            <a:r>
              <a:rPr lang="ru-RU">
                <a:solidFill>
                  <a:schemeClr val="bg1"/>
                </a:solidFill>
              </a:rPr>
              <a:t>/shara/</a:t>
            </a:r>
          </a:p>
          <a:p>
            <a:r>
              <a:rPr lang="ru-RU">
                <a:solidFill>
                  <a:schemeClr val="bg1"/>
                </a:solidFill>
              </a:rPr>
              <a:t>create mask = 0777</a:t>
            </a:r>
          </a:p>
          <a:p>
            <a:r>
              <a:rPr lang="ru-RU">
                <a:solidFill>
                  <a:schemeClr val="bg1"/>
                </a:solidFill>
              </a:rPr>
              <a:t>directory mask = 0777</a:t>
            </a:r>
          </a:p>
          <a:p>
            <a:r>
              <a:rPr lang="ru-RU">
                <a:solidFill>
                  <a:schemeClr val="bg1"/>
                </a:solidFill>
              </a:rPr>
              <a:t>force user=</a:t>
            </a:r>
            <a:r>
              <a:rPr lang="en-US">
                <a:solidFill>
                  <a:schemeClr val="bg1"/>
                </a:solidFill>
              </a:rPr>
              <a:t>netuser</a:t>
            </a:r>
            <a:endParaRPr lang="ru-RU">
              <a:solidFill>
                <a:schemeClr val="bg1"/>
              </a:solidFill>
            </a:endParaRPr>
          </a:p>
          <a:p>
            <a:r>
              <a:rPr lang="ru-RU">
                <a:solidFill>
                  <a:schemeClr val="bg1"/>
                </a:solidFill>
              </a:rPr>
              <a:t>force group=users</a:t>
            </a:r>
          </a:p>
          <a:p>
            <a:r>
              <a:rPr lang="ru-RU">
                <a:solidFill>
                  <a:schemeClr val="bg1"/>
                </a:solidFill>
              </a:rPr>
              <a:t>read only=No</a:t>
            </a:r>
          </a:p>
          <a:p>
            <a:r>
              <a:rPr lang="ru-RU">
                <a:solidFill>
                  <a:schemeClr val="bg1"/>
                </a:solidFill>
              </a:rPr>
              <a:t>guest ok=Yes</a:t>
            </a:r>
            <a:endParaRPr lang="ru-RU" sz="3200">
              <a:solidFill>
                <a:schemeClr val="bg1"/>
              </a:solidFill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916238" y="6021388"/>
            <a:ext cx="59769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/>
              <a:t>Обязательно оставляем пустую строчку в конце файла. Нажатие </a:t>
            </a:r>
            <a:r>
              <a:rPr lang="en-US"/>
              <a:t>Ctrl+C </a:t>
            </a:r>
            <a:r>
              <a:rPr lang="ru-RU"/>
              <a:t>позволяет выйти из режима создания файла.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/>
              </a:rPr>
              <a:t>ОС Линукс. Настройка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468313" y="1125538"/>
            <a:ext cx="8229600" cy="1011237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2400" smtClean="0"/>
              <a:t>Ставим </a:t>
            </a:r>
            <a:r>
              <a:rPr lang="en-US" sz="2400" smtClean="0"/>
              <a:t>Samba</a:t>
            </a:r>
            <a:r>
              <a:rPr lang="ru-RU" sz="2400" smtClean="0"/>
              <a:t>-сервер в автозапуск и проверяем работу</a:t>
            </a: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323850" y="1989138"/>
            <a:ext cx="8569325" cy="455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800">
                <a:solidFill>
                  <a:schemeClr val="bg1"/>
                </a:solidFill>
              </a:rPr>
              <a:t># chkconfig smb --level 35 on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800">
                <a:solidFill>
                  <a:schemeClr val="bg1"/>
                </a:solidFill>
              </a:rPr>
              <a:t># smbclient -L server -U% 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000">
                <a:solidFill>
                  <a:schemeClr val="bg1"/>
                </a:solidFill>
              </a:rPr>
              <a:t>Domain=[WORK] OS=[Unix] Server=[Samba 3.0.37] 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000">
                <a:solidFill>
                  <a:schemeClr val="bg1"/>
                </a:solidFill>
              </a:rPr>
              <a:t>Sharename Type </a:t>
            </a:r>
            <a:r>
              <a:rPr lang="en-US" sz="2000">
                <a:solidFill>
                  <a:schemeClr val="bg1"/>
                </a:solidFill>
              </a:rPr>
              <a:t>    </a:t>
            </a:r>
            <a:r>
              <a:rPr lang="ru-RU" sz="2000">
                <a:solidFill>
                  <a:schemeClr val="bg1"/>
                </a:solidFill>
              </a:rPr>
              <a:t>Comment 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000">
                <a:solidFill>
                  <a:schemeClr val="bg1"/>
                </a:solidFill>
              </a:rPr>
              <a:t>---------</a:t>
            </a:r>
            <a:r>
              <a:rPr lang="en-US" sz="2000">
                <a:solidFill>
                  <a:schemeClr val="bg1"/>
                </a:solidFill>
              </a:rPr>
              <a:t>          </a:t>
            </a:r>
            <a:r>
              <a:rPr lang="ru-RU" sz="2000">
                <a:solidFill>
                  <a:schemeClr val="bg1"/>
                </a:solidFill>
              </a:rPr>
              <a:t> ----</a:t>
            </a:r>
            <a:r>
              <a:rPr lang="en-US" sz="2000">
                <a:solidFill>
                  <a:schemeClr val="bg1"/>
                </a:solidFill>
              </a:rPr>
              <a:t>      </a:t>
            </a:r>
            <a:r>
              <a:rPr lang="ru-RU" sz="2000">
                <a:solidFill>
                  <a:schemeClr val="bg1"/>
                </a:solidFill>
              </a:rPr>
              <a:t> ------- </a:t>
            </a: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000">
                <a:solidFill>
                  <a:schemeClr val="bg1"/>
                </a:solidFill>
              </a:rPr>
              <a:t>Shara           </a:t>
            </a:r>
            <a:r>
              <a:rPr lang="ru-RU" sz="2000">
                <a:solidFill>
                  <a:schemeClr val="bg1"/>
                </a:solidFill>
              </a:rPr>
              <a:t> Disk </a:t>
            </a:r>
            <a:endParaRPr lang="en-US" sz="2000">
              <a:solidFill>
                <a:schemeClr val="bg1"/>
              </a:solidFill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000">
                <a:solidFill>
                  <a:schemeClr val="bg1"/>
                </a:solidFill>
              </a:rPr>
              <a:t>IPC$ </a:t>
            </a:r>
            <a:r>
              <a:rPr lang="en-US" sz="2000">
                <a:solidFill>
                  <a:schemeClr val="bg1"/>
                </a:solidFill>
              </a:rPr>
              <a:t>            </a:t>
            </a:r>
            <a:r>
              <a:rPr lang="ru-RU" sz="2000">
                <a:solidFill>
                  <a:schemeClr val="bg1"/>
                </a:solidFill>
              </a:rPr>
              <a:t>IPC </a:t>
            </a:r>
            <a:r>
              <a:rPr lang="en-US" sz="2000">
                <a:solidFill>
                  <a:schemeClr val="bg1"/>
                </a:solidFill>
              </a:rPr>
              <a:t>     </a:t>
            </a:r>
            <a:r>
              <a:rPr lang="ru-RU" sz="2000">
                <a:solidFill>
                  <a:schemeClr val="bg1"/>
                </a:solidFill>
              </a:rPr>
              <a:t>IPC Service (файл-сервер) </a:t>
            </a:r>
            <a:endParaRPr lang="en-US" sz="2000">
              <a:solidFill>
                <a:schemeClr val="bg1"/>
              </a:solidFill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000">
                <a:solidFill>
                  <a:schemeClr val="bg1"/>
                </a:solidFill>
              </a:rPr>
              <a:t>Domain=[WORKG] OS=[Unix] Server=[Samba 3.0.37] </a:t>
            </a:r>
            <a:endParaRPr lang="en-US" sz="2000">
              <a:solidFill>
                <a:schemeClr val="bg1"/>
              </a:solidFill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000">
                <a:solidFill>
                  <a:schemeClr val="bg1"/>
                </a:solidFill>
              </a:rPr>
              <a:t>Server </a:t>
            </a:r>
            <a:r>
              <a:rPr lang="en-US" sz="2000">
                <a:solidFill>
                  <a:schemeClr val="bg1"/>
                </a:solidFill>
              </a:rPr>
              <a:t>           </a:t>
            </a:r>
            <a:r>
              <a:rPr lang="ru-RU" sz="2000">
                <a:solidFill>
                  <a:schemeClr val="bg1"/>
                </a:solidFill>
              </a:rPr>
              <a:t>Comment </a:t>
            </a:r>
            <a:endParaRPr lang="en-US" sz="2000">
              <a:solidFill>
                <a:schemeClr val="bg1"/>
              </a:solidFill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000">
                <a:solidFill>
                  <a:schemeClr val="bg1"/>
                </a:solidFill>
              </a:rPr>
              <a:t>--------- </a:t>
            </a:r>
            <a:r>
              <a:rPr lang="en-US" sz="2000">
                <a:solidFill>
                  <a:schemeClr val="bg1"/>
                </a:solidFill>
              </a:rPr>
              <a:t>           </a:t>
            </a:r>
            <a:r>
              <a:rPr lang="ru-RU" sz="2000">
                <a:solidFill>
                  <a:schemeClr val="bg1"/>
                </a:solidFill>
              </a:rPr>
              <a:t>------- </a:t>
            </a:r>
            <a:endParaRPr lang="en-US" sz="2000">
              <a:solidFill>
                <a:schemeClr val="bg1"/>
              </a:solidFill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000">
                <a:solidFill>
                  <a:schemeClr val="bg1"/>
                </a:solidFill>
              </a:rPr>
              <a:t>SERVER</a:t>
            </a:r>
            <a:endParaRPr lang="en-US" sz="2000">
              <a:solidFill>
                <a:schemeClr val="bg1"/>
              </a:solidFill>
            </a:endParaRPr>
          </a:p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en-US" sz="2000">
                <a:solidFill>
                  <a:schemeClr val="bg1"/>
                </a:solidFill>
              </a:rPr>
              <a:t>…</a:t>
            </a:r>
            <a:endParaRPr lang="ru-RU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lIns="91440" tIns="45720" rIns="91440" bIns="45720" numCol="1" rtlCol="0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/>
              </a:rPr>
              <a:t>ОС Линукс. Настройка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25538"/>
            <a:ext cx="8229600" cy="511175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z="2400" smtClean="0">
                <a:latin typeface="Arial" charset="0"/>
              </a:rPr>
              <a:t>На одном из клиентских компьютеров создаем сетевой диск к общей папке: </a:t>
            </a:r>
          </a:p>
          <a:p>
            <a:pPr eaLnBrk="1" hangingPunct="1">
              <a:buFont typeface="Wingdings 3" pitchFamily="18" charset="2"/>
              <a:buNone/>
            </a:pPr>
            <a:endParaRPr lang="ru-RU" sz="2400" i="1" smtClean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ru-RU" sz="2400" i="1" smtClean="0">
                <a:latin typeface="Arial" charset="0"/>
              </a:rPr>
              <a:t>Мой компьютер – Подключить сетевой диск – Выбираем букву диска (</a:t>
            </a:r>
            <a:r>
              <a:rPr lang="en-US" sz="2400" i="1" smtClean="0">
                <a:latin typeface="Arial" charset="0"/>
              </a:rPr>
              <a:t>K:</a:t>
            </a:r>
            <a:r>
              <a:rPr lang="ru-RU" sz="2400" i="1" smtClean="0">
                <a:latin typeface="Arial" charset="0"/>
              </a:rPr>
              <a:t>), вводим путь 						</a:t>
            </a:r>
            <a:r>
              <a:rPr lang="en-US" sz="2400" i="1" smtClean="0">
                <a:latin typeface="Arial" charset="0"/>
              </a:rPr>
              <a:t>\\server\shara</a:t>
            </a:r>
            <a:endParaRPr lang="ru-RU" sz="2400" i="1" smtClean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ru-RU" sz="2400" smtClean="0">
              <a:latin typeface="Arial" charset="0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ru-RU" sz="2400" smtClean="0">
                <a:latin typeface="Arial" charset="0"/>
              </a:rPr>
              <a:t>и создаем внутри каталоги </a:t>
            </a:r>
            <a:r>
              <a:rPr lang="en-US" sz="2400" i="1" smtClean="0">
                <a:latin typeface="Arial" charset="0"/>
              </a:rPr>
              <a:t>User1, User2,…</a:t>
            </a:r>
            <a:endParaRPr lang="ru-RU" sz="2400" i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/>
              </a:rPr>
              <a:t>Подключение клиентов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Подключение клиентских машин осуществляется вне зависимости от ОС сервера.</a:t>
            </a:r>
          </a:p>
          <a:p>
            <a:pPr eaLnBrk="1" hangingPunct="1"/>
            <a:endParaRPr lang="ru-RU" smtClean="0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611188" y="2781300"/>
            <a:ext cx="7848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400"/>
              <a:t>Создаем сетевой диск для сервера:</a:t>
            </a:r>
          </a:p>
          <a:p>
            <a:pPr marL="342900" indent="-342900"/>
            <a:r>
              <a:rPr lang="ru-RU" sz="2400"/>
              <a:t>Мой компьютер – Подключить сетевой диск – Выбираем букву диска (</a:t>
            </a:r>
            <a:r>
              <a:rPr lang="en-US" sz="2400"/>
              <a:t>K:</a:t>
            </a:r>
            <a:r>
              <a:rPr lang="ru-RU" sz="2400"/>
              <a:t>), вводим путь 						</a:t>
            </a:r>
            <a:r>
              <a:rPr lang="en-US" sz="2400"/>
              <a:t>\\server\shara\User1</a:t>
            </a:r>
            <a:br>
              <a:rPr lang="en-US" sz="2400"/>
            </a:br>
            <a:r>
              <a:rPr lang="ru-RU" sz="2400"/>
              <a:t>				</a:t>
            </a:r>
            <a:r>
              <a:rPr lang="en-US" sz="2400"/>
              <a:t>\\server\shara\User2</a:t>
            </a:r>
            <a:endParaRPr lang="ru-RU" sz="2400"/>
          </a:p>
          <a:p>
            <a:pPr marL="342900" indent="-342900"/>
            <a:r>
              <a:rPr lang="ru-RU" sz="2400"/>
              <a:t>Ставим галочку – </a:t>
            </a:r>
            <a:r>
              <a:rPr lang="ru-RU" sz="2400" i="1"/>
              <a:t>Восстанавливать при входе в систему</a:t>
            </a:r>
            <a:r>
              <a:rPr lang="ru-RU" sz="2400"/>
              <a:t/>
            </a:r>
            <a:br>
              <a:rPr lang="ru-RU" sz="2400"/>
            </a:br>
            <a:r>
              <a:rPr lang="ru-RU" sz="2400"/>
              <a:t>Активируем </a:t>
            </a:r>
            <a:r>
              <a:rPr lang="ru-RU" sz="2400" i="1"/>
              <a:t>Подключение под другим именем</a:t>
            </a:r>
            <a:r>
              <a:rPr lang="ru-RU" sz="2400"/>
              <a:t>, где вводим логин и пароль пользователя сервера.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/>
              </a:rPr>
              <a:t>Подключение клиентов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23" name="Picture 4" descr="Подключение сетевого дис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9144000" cy="362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Централизовать все ресурсы, необходимые для работы в одном месте.</a:t>
            </a:r>
          </a:p>
          <a:p>
            <a:pPr eaLnBrk="1" hangingPunct="1"/>
            <a:r>
              <a:rPr lang="ru-RU" smtClean="0"/>
              <a:t>Упрощение администрирования.</a:t>
            </a:r>
          </a:p>
          <a:p>
            <a:pPr eaLnBrk="1" hangingPunct="1"/>
            <a:r>
              <a:rPr lang="ru-RU" smtClean="0"/>
              <a:t>Отключение </a:t>
            </a:r>
            <a:r>
              <a:rPr lang="ru-RU" smtClean="0">
                <a:latin typeface="Arial" charset="0"/>
              </a:rPr>
              <a:t>съемных носителей</a:t>
            </a:r>
            <a:r>
              <a:rPr lang="ru-RU" smtClean="0"/>
              <a:t> на компьютерах с целью предотвращения распространения вирусов.</a:t>
            </a:r>
          </a:p>
          <a:p>
            <a:pPr eaLnBrk="1" hangingPunct="1"/>
            <a:r>
              <a:rPr lang="ru-RU" smtClean="0"/>
              <a:t>Более быстрая установка ПО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Цель создания файлового сервера</a:t>
            </a:r>
            <a:endParaRPr lang="ru-RU" dirty="0"/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572000"/>
            <a:ext cx="3429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effectLst/>
                <a:latin typeface="Arial" charset="0"/>
              </a:rPr>
              <a:t>Подключение клиентов </a:t>
            </a:r>
            <a:r>
              <a:rPr lang="en-US" smtClean="0">
                <a:effectLst/>
                <a:latin typeface="Arial" charset="0"/>
              </a:rPr>
              <a:t>Linux</a:t>
            </a:r>
            <a:endParaRPr lang="ru-RU" smtClean="0">
              <a:effectLst/>
              <a:latin typeface="Arial" charset="0"/>
            </a:endParaRP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ru-RU" smtClean="0">
                <a:latin typeface="Arial" charset="0"/>
              </a:rPr>
              <a:t>Создадим папки</a:t>
            </a:r>
            <a:r>
              <a:rPr lang="en-US" smtClean="0">
                <a:latin typeface="Arial" charset="0"/>
              </a:rPr>
              <a:t> </a:t>
            </a:r>
            <a:r>
              <a:rPr lang="ru-RU" smtClean="0">
                <a:latin typeface="Arial" charset="0"/>
              </a:rPr>
              <a:t>на клиенте, куда будем монтировать:</a:t>
            </a:r>
            <a:endParaRPr lang="en-US" smtClean="0">
              <a:latin typeface="Arial" charset="0"/>
            </a:endParaRPr>
          </a:p>
          <a:p>
            <a:pPr>
              <a:buFont typeface="Wingdings 3" pitchFamily="18" charset="2"/>
              <a:buNone/>
            </a:pPr>
            <a:endParaRPr lang="en-US" smtClean="0">
              <a:latin typeface="Arial" charset="0"/>
            </a:endParaRPr>
          </a:p>
          <a:p>
            <a:pPr>
              <a:buFont typeface="Wingdings 3" pitchFamily="18" charset="2"/>
              <a:buNone/>
            </a:pPr>
            <a:endParaRPr lang="en-US" smtClean="0">
              <a:latin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ru-RU" smtClean="0">
                <a:latin typeface="Arial" charset="0"/>
              </a:rPr>
              <a:t>Допишем в файл /etc/fstab такую строку: //</a:t>
            </a:r>
            <a:r>
              <a:rPr lang="en-US" smtClean="0">
                <a:latin typeface="Arial" charset="0"/>
              </a:rPr>
              <a:t>SERVER</a:t>
            </a:r>
            <a:r>
              <a:rPr lang="ru-RU" smtClean="0">
                <a:latin typeface="Arial" charset="0"/>
              </a:rPr>
              <a:t>/</a:t>
            </a:r>
            <a:r>
              <a:rPr lang="en-US" smtClean="0">
                <a:latin typeface="Arial" charset="0"/>
              </a:rPr>
              <a:t>shara/User1</a:t>
            </a:r>
            <a:r>
              <a:rPr lang="ru-RU" smtClean="0">
                <a:latin typeface="Arial" charset="0"/>
              </a:rPr>
              <a:t> /mnt</a:t>
            </a:r>
            <a:r>
              <a:rPr lang="en-US" smtClean="0">
                <a:latin typeface="Arial" charset="0"/>
              </a:rPr>
              <a:t>/shara</a:t>
            </a:r>
            <a:r>
              <a:rPr lang="ru-RU" smtClean="0">
                <a:latin typeface="Arial" charset="0"/>
              </a:rPr>
              <a:t> cifs users,username=guest,password="",utf8 0 0</a:t>
            </a:r>
            <a:r>
              <a:rPr lang="ru-RU" smtClean="0"/>
              <a:t> </a:t>
            </a:r>
            <a:endParaRPr lang="ru-RU" smtClean="0">
              <a:latin typeface="Arial" charset="0"/>
            </a:endParaRPr>
          </a:p>
          <a:p>
            <a:pPr>
              <a:buFont typeface="Wingdings 3" pitchFamily="18" charset="2"/>
              <a:buNone/>
            </a:pPr>
            <a:endParaRPr lang="ru-RU" smtClean="0">
              <a:latin typeface="Arial" charset="0"/>
            </a:endParaRPr>
          </a:p>
          <a:p>
            <a:pPr>
              <a:buFont typeface="Wingdings 3" pitchFamily="18" charset="2"/>
              <a:buNone/>
            </a:pPr>
            <a:r>
              <a:rPr lang="ru-RU" smtClean="0">
                <a:latin typeface="Arial" charset="0"/>
              </a:rPr>
              <a:t>Делаем ссылки на рабочем столе:</a:t>
            </a:r>
          </a:p>
          <a:p>
            <a:pPr>
              <a:buFont typeface="Wingdings 3" pitchFamily="18" charset="2"/>
              <a:buNone/>
            </a:pPr>
            <a:r>
              <a:rPr lang="ru-RU" smtClean="0">
                <a:latin typeface="Arial" charset="0"/>
              </a:rPr>
              <a:t>ln -s /mnt/</a:t>
            </a:r>
            <a:r>
              <a:rPr lang="en-US" smtClean="0">
                <a:latin typeface="Arial" charset="0"/>
              </a:rPr>
              <a:t>shara</a:t>
            </a:r>
            <a:r>
              <a:rPr lang="ru-RU" smtClean="0">
                <a:latin typeface="Arial" charset="0"/>
              </a:rPr>
              <a:t> /home/sergo/Desktop/</a:t>
            </a:r>
            <a:r>
              <a:rPr lang="en-US" smtClean="0">
                <a:latin typeface="Arial" charset="0"/>
              </a:rPr>
              <a:t>shara</a:t>
            </a:r>
            <a:r>
              <a:rPr lang="ru-RU" smtClean="0"/>
              <a:t> </a:t>
            </a:r>
            <a:endParaRPr lang="ru-RU" smtClean="0">
              <a:latin typeface="Arial" charset="0"/>
            </a:endParaRPr>
          </a:p>
          <a:p>
            <a:pPr>
              <a:buFont typeface="Wingdings 3" pitchFamily="18" charset="2"/>
              <a:buNone/>
            </a:pPr>
            <a:endParaRPr lang="ru-RU" smtClean="0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50825" y="2420938"/>
            <a:ext cx="8497888" cy="5191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ru-RU" sz="2800">
                <a:solidFill>
                  <a:schemeClr val="bg1"/>
                </a:solidFill>
              </a:rPr>
              <a:t># mkdir  /</a:t>
            </a:r>
            <a:r>
              <a:rPr lang="en-US" sz="2800">
                <a:solidFill>
                  <a:schemeClr val="bg1"/>
                </a:solidFill>
              </a:rPr>
              <a:t>mnt/shara</a:t>
            </a:r>
            <a:endParaRPr lang="ru-RU" sz="32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4" descr="Каталоги пользователей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/>
          <a:srcRect l="10475" t="59102"/>
          <a:stretch>
            <a:fillRect/>
          </a:stretch>
        </p:blipFill>
        <p:spPr>
          <a:xfrm>
            <a:off x="179388" y="2924175"/>
            <a:ext cx="3365500" cy="1797050"/>
          </a:xfrm>
          <a:ln w="25400">
            <a:solidFill>
              <a:schemeClr val="tx1"/>
            </a:solidFill>
          </a:ln>
        </p:spPr>
      </p:pic>
      <p:sp>
        <p:nvSpPr>
          <p:cNvPr id="39940" name="Text Box 5"/>
          <p:cNvSpPr txBox="1">
            <a:spLocks noChangeArrowheads="1"/>
          </p:cNvSpPr>
          <p:nvPr/>
        </p:nvSpPr>
        <p:spPr bwMode="auto">
          <a:xfrm>
            <a:off x="179388" y="2060575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/>
              <a:t>Сервер</a:t>
            </a:r>
          </a:p>
        </p:txBody>
      </p:sp>
      <p:pic>
        <p:nvPicPr>
          <p:cNvPr id="39941" name="Picture 6" descr="Клиен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700213"/>
            <a:ext cx="43021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4643438" y="1125538"/>
            <a:ext cx="4321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Comp_1</a:t>
            </a:r>
            <a:endParaRPr lang="ru-RU" sz="2800"/>
          </a:p>
        </p:txBody>
      </p:sp>
      <p:sp>
        <p:nvSpPr>
          <p:cNvPr id="39943" name="Text Box 8"/>
          <p:cNvSpPr txBox="1">
            <a:spLocks noChangeArrowheads="1"/>
          </p:cNvSpPr>
          <p:nvPr/>
        </p:nvSpPr>
        <p:spPr bwMode="auto">
          <a:xfrm>
            <a:off x="4643438" y="3644900"/>
            <a:ext cx="4321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Comp_2</a:t>
            </a:r>
            <a:endParaRPr lang="ru-RU" sz="2800"/>
          </a:p>
        </p:txBody>
      </p:sp>
      <p:pic>
        <p:nvPicPr>
          <p:cNvPr id="39944" name="Picture 10" descr="Клиент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6463" y="4221163"/>
            <a:ext cx="4248150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5" name="Line 11"/>
          <p:cNvSpPr>
            <a:spLocks noChangeShapeType="1"/>
          </p:cNvSpPr>
          <p:nvPr/>
        </p:nvSpPr>
        <p:spPr bwMode="auto">
          <a:xfrm flipV="1">
            <a:off x="2411413" y="2781300"/>
            <a:ext cx="22320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6" name="Line 12"/>
          <p:cNvSpPr>
            <a:spLocks noChangeShapeType="1"/>
          </p:cNvSpPr>
          <p:nvPr/>
        </p:nvSpPr>
        <p:spPr bwMode="auto">
          <a:xfrm>
            <a:off x="2484438" y="3860800"/>
            <a:ext cx="2087562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7" name="Line 13"/>
          <p:cNvSpPr>
            <a:spLocks noChangeShapeType="1"/>
          </p:cNvSpPr>
          <p:nvPr/>
        </p:nvSpPr>
        <p:spPr bwMode="auto">
          <a:xfrm>
            <a:off x="2484438" y="4221163"/>
            <a:ext cx="2085975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8" name="Line 14"/>
          <p:cNvSpPr>
            <a:spLocks noChangeShapeType="1"/>
          </p:cNvSpPr>
          <p:nvPr/>
        </p:nvSpPr>
        <p:spPr bwMode="auto">
          <a:xfrm>
            <a:off x="2484438" y="4581525"/>
            <a:ext cx="1150937" cy="2276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9" name="Text Box 15"/>
          <p:cNvSpPr txBox="1">
            <a:spLocks noChangeArrowheads="1"/>
          </p:cNvSpPr>
          <p:nvPr/>
        </p:nvSpPr>
        <p:spPr bwMode="auto">
          <a:xfrm>
            <a:off x="4643438" y="6021388"/>
            <a:ext cx="4321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Comp_3</a:t>
            </a:r>
            <a:endParaRPr lang="ru-RU" sz="2800"/>
          </a:p>
        </p:txBody>
      </p:sp>
      <p:pic>
        <p:nvPicPr>
          <p:cNvPr id="39950" name="Picture 16" descr="Клиент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6597650"/>
            <a:ext cx="4248150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323850" y="260350"/>
            <a:ext cx="882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/>
              <a:t>Результат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211107" y="3962410"/>
            <a:ext cx="8715436" cy="1714512"/>
          </a:xfrm>
          <a:prstGeom prst="rect">
            <a:avLst/>
          </a:prstGeom>
          <a:solidFill>
            <a:schemeClr val="bg2"/>
          </a:solidFill>
          <a:ln>
            <a:gradFill>
              <a:gsLst>
                <a:gs pos="0">
                  <a:srgbClr val="FC9FCB"/>
                </a:gs>
                <a:gs pos="13000">
                  <a:srgbClr val="F8B049"/>
                </a:gs>
                <a:gs pos="21001">
                  <a:srgbClr val="F8B049"/>
                </a:gs>
                <a:gs pos="63000">
                  <a:srgbClr val="FEE7F2"/>
                </a:gs>
                <a:gs pos="67000">
                  <a:srgbClr val="F952A0"/>
                </a:gs>
                <a:gs pos="69000">
                  <a:srgbClr val="C50849"/>
                </a:gs>
                <a:gs pos="82001">
                  <a:srgbClr val="B43E85"/>
                </a:gs>
                <a:gs pos="100000">
                  <a:srgbClr val="F8B049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Компьютерный класс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Схема сети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43213" y="1700213"/>
            <a:ext cx="3357562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Сервер с общими ресурсами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16013" y="4149725"/>
            <a:ext cx="1943100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Comp_1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63938" y="4149725"/>
            <a:ext cx="1862137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Comp_2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940425" y="4149725"/>
            <a:ext cx="1944688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Comp_3</a:t>
            </a:r>
            <a:endParaRPr lang="ru-RU" sz="2800" dirty="0"/>
          </a:p>
        </p:txBody>
      </p:sp>
      <p:cxnSp>
        <p:nvCxnSpPr>
          <p:cNvPr id="15369" name="Прямая соединительная линия 8"/>
          <p:cNvCxnSpPr>
            <a:cxnSpLocks noChangeShapeType="1"/>
            <a:stCxn id="4" idx="2"/>
            <a:endCxn id="5" idx="0"/>
          </p:cNvCxnSpPr>
          <p:nvPr/>
        </p:nvCxnSpPr>
        <p:spPr bwMode="auto">
          <a:xfrm flipH="1">
            <a:off x="2087563" y="3013075"/>
            <a:ext cx="2435225" cy="1109663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15370" name="Прямая соединительная линия 10"/>
          <p:cNvCxnSpPr>
            <a:cxnSpLocks noChangeShapeType="1"/>
            <a:stCxn id="4" idx="2"/>
            <a:endCxn id="7" idx="0"/>
          </p:cNvCxnSpPr>
          <p:nvPr/>
        </p:nvCxnSpPr>
        <p:spPr bwMode="auto">
          <a:xfrm>
            <a:off x="4522788" y="3013075"/>
            <a:ext cx="2390775" cy="1109663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15371" name="Прямая соединительная линия 13"/>
          <p:cNvCxnSpPr>
            <a:cxnSpLocks noChangeShapeType="1"/>
            <a:stCxn id="4" idx="2"/>
            <a:endCxn id="6" idx="0"/>
          </p:cNvCxnSpPr>
          <p:nvPr/>
        </p:nvCxnSpPr>
        <p:spPr bwMode="auto">
          <a:xfrm flipH="1">
            <a:off x="4495800" y="3013075"/>
            <a:ext cx="26988" cy="1109663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smtClean="0">
                <a:effectLst/>
              </a:rPr>
              <a:t>Схема каталогов</a:t>
            </a:r>
          </a:p>
        </p:txBody>
      </p:sp>
      <p:pic>
        <p:nvPicPr>
          <p:cNvPr id="16386" name="Picture 4" descr="Каталоги пользователей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 l="10475" t="59102"/>
          <a:stretch>
            <a:fillRect/>
          </a:stretch>
        </p:blipFill>
        <p:spPr>
          <a:xfrm>
            <a:off x="179388" y="2924175"/>
            <a:ext cx="3365500" cy="1797050"/>
          </a:xfrm>
          <a:ln w="25400">
            <a:solidFill>
              <a:schemeClr val="tx1"/>
            </a:solidFill>
          </a:ln>
        </p:spPr>
      </p:pic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179388" y="2060575"/>
            <a:ext cx="338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/>
              <a:t>Сервер</a:t>
            </a:r>
          </a:p>
        </p:txBody>
      </p:sp>
      <p:pic>
        <p:nvPicPr>
          <p:cNvPr id="16388" name="Picture 6" descr="Клиен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1700213"/>
            <a:ext cx="43021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4643438" y="1125538"/>
            <a:ext cx="4321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Comp_1</a:t>
            </a:r>
            <a:endParaRPr lang="ru-RU" sz="2800"/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4643438" y="3644900"/>
            <a:ext cx="4321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Comp_2</a:t>
            </a:r>
            <a:endParaRPr lang="ru-RU" sz="2800"/>
          </a:p>
        </p:txBody>
      </p:sp>
      <p:pic>
        <p:nvPicPr>
          <p:cNvPr id="16391" name="Picture 10" descr="Клиент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16463" y="4221163"/>
            <a:ext cx="4248150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Line 11"/>
          <p:cNvSpPr>
            <a:spLocks noChangeShapeType="1"/>
          </p:cNvSpPr>
          <p:nvPr/>
        </p:nvSpPr>
        <p:spPr bwMode="auto">
          <a:xfrm flipV="1">
            <a:off x="2411413" y="2781300"/>
            <a:ext cx="223202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3" name="Line 12"/>
          <p:cNvSpPr>
            <a:spLocks noChangeShapeType="1"/>
          </p:cNvSpPr>
          <p:nvPr/>
        </p:nvSpPr>
        <p:spPr bwMode="auto">
          <a:xfrm>
            <a:off x="2484438" y="3860800"/>
            <a:ext cx="2087562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4" name="Line 13"/>
          <p:cNvSpPr>
            <a:spLocks noChangeShapeType="1"/>
          </p:cNvSpPr>
          <p:nvPr/>
        </p:nvSpPr>
        <p:spPr bwMode="auto">
          <a:xfrm>
            <a:off x="2484438" y="4221163"/>
            <a:ext cx="2085975" cy="28527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5" name="Line 14"/>
          <p:cNvSpPr>
            <a:spLocks noChangeShapeType="1"/>
          </p:cNvSpPr>
          <p:nvPr/>
        </p:nvSpPr>
        <p:spPr bwMode="auto">
          <a:xfrm>
            <a:off x="2484438" y="4581525"/>
            <a:ext cx="1150937" cy="2276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6396" name="Text Box 15"/>
          <p:cNvSpPr txBox="1">
            <a:spLocks noChangeArrowheads="1"/>
          </p:cNvSpPr>
          <p:nvPr/>
        </p:nvSpPr>
        <p:spPr bwMode="auto">
          <a:xfrm>
            <a:off x="4643438" y="6021388"/>
            <a:ext cx="4321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Comp_3</a:t>
            </a:r>
            <a:endParaRPr lang="ru-RU" sz="2800"/>
          </a:p>
        </p:txBody>
      </p:sp>
      <p:pic>
        <p:nvPicPr>
          <p:cNvPr id="16397" name="Picture 16" descr="Клиент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6597650"/>
            <a:ext cx="4248150" cy="152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Выбор ОС для файлового сервера</a:t>
            </a:r>
            <a:br>
              <a:rPr lang="ru-RU" dirty="0" smtClean="0"/>
            </a:br>
            <a:r>
              <a:rPr lang="ru-RU" dirty="0" smtClean="0"/>
              <a:t>Минусы</a:t>
            </a:r>
            <a:endParaRPr lang="ru-RU" dirty="0"/>
          </a:p>
        </p:txBody>
      </p:sp>
      <p:graphicFrame>
        <p:nvGraphicFramePr>
          <p:cNvPr id="16404" name="Group 20"/>
          <p:cNvGraphicFramePr>
            <a:graphicFrameLocks noGrp="1"/>
          </p:cNvGraphicFramePr>
          <p:nvPr/>
        </p:nvGraphicFramePr>
        <p:xfrm>
          <a:off x="500063" y="2428875"/>
          <a:ext cx="8143875" cy="2925763"/>
        </p:xfrm>
        <a:graphic>
          <a:graphicData uri="http://schemas.openxmlformats.org/drawingml/2006/table">
            <a:tbl>
              <a:tblPr/>
              <a:tblGrid>
                <a:gridCol w="4071937"/>
                <a:gridCol w="407193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Windows XP (7)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Linux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Ограничение на 10 (15) одновременных подключений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charset="0"/>
                        </a:rPr>
                        <a:t>Сложность первоначальной настройки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0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ru-RU" smtClean="0"/>
              <a:t>Во первых необходимо включить Одноранговую сеть  в свойствах "Установка и удаление программ" - "Компоненты Windows" - "Сетевые службы"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Windows XP. </a:t>
            </a:r>
            <a:r>
              <a:rPr lang="ru-RU" dirty="0" smtClean="0"/>
              <a:t>Подготовка</a:t>
            </a:r>
            <a:endParaRPr lang="ru-RU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214688"/>
            <a:ext cx="8342312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Содержимое 1"/>
          <p:cNvSpPr>
            <a:spLocks noGrp="1"/>
          </p:cNvSpPr>
          <p:nvPr>
            <p:ph idx="1"/>
          </p:nvPr>
        </p:nvSpPr>
        <p:spPr>
          <a:xfrm>
            <a:off x="457200" y="1481138"/>
            <a:ext cx="4400550" cy="4525962"/>
          </a:xfrm>
        </p:spPr>
        <p:txBody>
          <a:bodyPr/>
          <a:lstStyle/>
          <a:p>
            <a:pPr eaLnBrk="1" hangingPunct="1"/>
            <a:r>
              <a:rPr lang="ru-RU" smtClean="0"/>
              <a:t>Во вторых:</a:t>
            </a:r>
          </a:p>
          <a:p>
            <a:pPr eaLnBrk="1" hangingPunct="1">
              <a:buFont typeface="Wingdings 3" pitchFamily="18" charset="2"/>
              <a:buNone/>
            </a:pPr>
            <a:r>
              <a:rPr lang="ru-RU" smtClean="0"/>
              <a:t>Свойства сетевого подключения – отметить флажок «Служба общего доступа к файлам и принтерам»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Windows XP. </a:t>
            </a:r>
            <a:r>
              <a:rPr lang="ru-RU" dirty="0" smtClean="0"/>
              <a:t>Подготовка</a:t>
            </a:r>
            <a:endParaRPr lang="ru-RU" dirty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1833563"/>
            <a:ext cx="4357687" cy="502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138"/>
            <a:ext cx="4114800" cy="4525962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Создаем пользователя с </a:t>
            </a:r>
            <a:r>
              <a:rPr lang="ru-RU" b="1" dirty="0" smtClean="0"/>
              <a:t>логином и паролем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Отменяем простой доступ к файлам и папкам (Мой компьютер – Сервис – Параметры папок – снять флажок Использовать общий доступ к файлам и папкам)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Windows XP. </a:t>
            </a:r>
            <a:r>
              <a:rPr lang="ru-RU" dirty="0" smtClean="0"/>
              <a:t>Настройка сервера</a:t>
            </a:r>
            <a:endParaRPr lang="ru-RU" dirty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597025"/>
            <a:ext cx="4572000" cy="526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8425" indent="7938" eaLnBrk="1" hangingPunct="1">
              <a:lnSpc>
                <a:spcPct val="80000"/>
              </a:lnSpc>
              <a:buFont typeface="Lucida Sans Unicode" pitchFamily="34" charset="0"/>
              <a:buNone/>
            </a:pP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На сервере создаем каталог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i="1" smtClean="0">
                <a:latin typeface="Times New Roman" pitchFamily="18" charset="0"/>
                <a:cs typeface="Times New Roman" pitchFamily="18" charset="0"/>
              </a:rPr>
              <a:t>shara</a:t>
            </a: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, и в свойствах открываем к нему Общий доступ. Внутри </a:t>
            </a:r>
            <a:r>
              <a:rPr lang="en-US" sz="2500" i="1" smtClean="0">
                <a:latin typeface="Times New Roman" pitchFamily="18" charset="0"/>
                <a:cs typeface="Times New Roman" pitchFamily="18" charset="0"/>
              </a:rPr>
              <a:t>shara </a:t>
            </a:r>
            <a:r>
              <a:rPr lang="ru-RU" sz="2500" smtClean="0">
                <a:latin typeface="Times New Roman" pitchFamily="18" charset="0"/>
                <a:cs typeface="Times New Roman" pitchFamily="18" charset="0"/>
              </a:rPr>
              <a:t>создаем каталоги пользователей (компьютеров </a:t>
            </a:r>
            <a:r>
              <a:rPr lang="en-US" sz="2500" i="1" smtClean="0">
                <a:latin typeface="Times New Roman" pitchFamily="18" charset="0"/>
                <a:cs typeface="Times New Roman" pitchFamily="18" charset="0"/>
              </a:rPr>
              <a:t>User1, User2 …</a:t>
            </a:r>
            <a:r>
              <a:rPr lang="en-US" sz="250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500" smtClean="0">
              <a:latin typeface="Times New Roman" pitchFamily="18" charset="0"/>
              <a:cs typeface="Times New Roman" pitchFamily="18" charset="0"/>
            </a:endParaRPr>
          </a:p>
          <a:p>
            <a:pPr marL="98425" indent="7938" eaLnBrk="1" hangingPunct="1">
              <a:lnSpc>
                <a:spcPct val="80000"/>
              </a:lnSpc>
              <a:buFont typeface="Lucida Sans Unicode" pitchFamily="34" charset="0"/>
              <a:buChar char=""/>
            </a:pPr>
            <a:endParaRPr lang="ru-RU" sz="2500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Windows XP</a:t>
            </a:r>
            <a:r>
              <a:rPr lang="ru-RU" dirty="0" smtClean="0"/>
              <a:t>. Настройка сервера</a:t>
            </a:r>
            <a:endParaRPr lang="ru-RU" dirty="0"/>
          </a:p>
        </p:txBody>
      </p:sp>
      <p:pic>
        <p:nvPicPr>
          <p:cNvPr id="21507" name="Picture 6" descr="Каталоги пользовател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492375"/>
            <a:ext cx="3511550" cy="410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538</TotalTime>
  <Words>538</Words>
  <Application>Microsoft Office PowerPoint</Application>
  <PresentationFormat>Экран (4:3)</PresentationFormat>
  <Paragraphs>112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21</vt:i4>
      </vt:variant>
    </vt:vector>
  </HeadingPairs>
  <TitlesOfParts>
    <vt:vector size="38" baseType="lpstr">
      <vt:lpstr>Arial</vt:lpstr>
      <vt:lpstr>Lucida Sans Unicode</vt:lpstr>
      <vt:lpstr>Wingdings 3</vt:lpstr>
      <vt:lpstr>Verdana</vt:lpstr>
      <vt:lpstr>Wingdings 2</vt:lpstr>
      <vt:lpstr>Calibri</vt:lpstr>
      <vt:lpstr>Times New Roman</vt:lpstr>
      <vt:lpstr>Courier New</vt:lpstr>
      <vt:lpstr>Arial Unicode MS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Открытая</vt:lpstr>
      <vt:lpstr>Организация файл-сервера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Подключение клиентов Linux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МОУ Нежинский лицей</cp:lastModifiedBy>
  <cp:revision>28</cp:revision>
  <dcterms:created xsi:type="dcterms:W3CDTF">2011-01-18T04:34:29Z</dcterms:created>
  <dcterms:modified xsi:type="dcterms:W3CDTF">2011-01-18T20:51:42Z</dcterms:modified>
</cp:coreProperties>
</file>